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59" r:id="rId5"/>
    <p:sldId id="258" r:id="rId6"/>
    <p:sldId id="260" r:id="rId7"/>
    <p:sldId id="262" r:id="rId8"/>
    <p:sldId id="263" r:id="rId9"/>
    <p:sldId id="264" r:id="rId10"/>
    <p:sldId id="265" r:id="rId11"/>
    <p:sldId id="274" r:id="rId12"/>
    <p:sldId id="266" r:id="rId13"/>
    <p:sldId id="272" r:id="rId14"/>
    <p:sldId id="267" r:id="rId15"/>
    <p:sldId id="268" r:id="rId16"/>
    <p:sldId id="269" r:id="rId17"/>
    <p:sldId id="270"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1" autoAdjust="0"/>
    <p:restoredTop sz="94660"/>
  </p:normalViewPr>
  <p:slideViewPr>
    <p:cSldViewPr snapToGrid="0">
      <p:cViewPr varScale="1">
        <p:scale>
          <a:sx n="157" d="100"/>
          <a:sy n="157" d="100"/>
        </p:scale>
        <p:origin x="150" y="5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8BD4EF-D790-4411-9F29-56A63C5AA88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4D534A8-CA61-48BD-AADF-803586C11E09}">
      <dgm:prSet/>
      <dgm:spPr/>
      <dgm:t>
        <a:bodyPr/>
        <a:lstStyle/>
        <a:p>
          <a:pPr>
            <a:defRPr cap="all"/>
          </a:pPr>
          <a:r>
            <a:rPr lang="en-US" b="0" i="0"/>
            <a:t>Good examples of standards?</a:t>
          </a:r>
          <a:endParaRPr lang="en-US"/>
        </a:p>
      </dgm:t>
    </dgm:pt>
    <dgm:pt modelId="{625D95EC-E4C5-4179-8B1B-B99679B85A9C}" type="parTrans" cxnId="{9187025C-35C8-499A-9ECB-F0F3E626D08D}">
      <dgm:prSet/>
      <dgm:spPr/>
      <dgm:t>
        <a:bodyPr/>
        <a:lstStyle/>
        <a:p>
          <a:endParaRPr lang="en-US"/>
        </a:p>
      </dgm:t>
    </dgm:pt>
    <dgm:pt modelId="{1A15357C-335F-4CCD-BC7C-35AD8DB621BC}" type="sibTrans" cxnId="{9187025C-35C8-499A-9ECB-F0F3E626D08D}">
      <dgm:prSet/>
      <dgm:spPr/>
      <dgm:t>
        <a:bodyPr/>
        <a:lstStyle/>
        <a:p>
          <a:endParaRPr lang="en-US"/>
        </a:p>
      </dgm:t>
    </dgm:pt>
    <dgm:pt modelId="{225CA7E3-88E7-4897-8BE4-DE36385EB6A4}">
      <dgm:prSet/>
      <dgm:spPr/>
      <dgm:t>
        <a:bodyPr/>
        <a:lstStyle/>
        <a:p>
          <a:pPr>
            <a:defRPr cap="all"/>
          </a:pPr>
          <a:r>
            <a:rPr lang="en-US"/>
            <a:t>Bad examples of standards?</a:t>
          </a:r>
        </a:p>
      </dgm:t>
    </dgm:pt>
    <dgm:pt modelId="{7F3903E1-9D04-4FCC-9B37-C54D4106C711}" type="parTrans" cxnId="{AE6A768B-3784-40FB-A63A-8E075791FB67}">
      <dgm:prSet/>
      <dgm:spPr/>
      <dgm:t>
        <a:bodyPr/>
        <a:lstStyle/>
        <a:p>
          <a:endParaRPr lang="en-US"/>
        </a:p>
      </dgm:t>
    </dgm:pt>
    <dgm:pt modelId="{F128293E-E2B1-486D-924B-E47B2615B3AB}" type="sibTrans" cxnId="{AE6A768B-3784-40FB-A63A-8E075791FB67}">
      <dgm:prSet/>
      <dgm:spPr/>
      <dgm:t>
        <a:bodyPr/>
        <a:lstStyle/>
        <a:p>
          <a:endParaRPr lang="en-US"/>
        </a:p>
      </dgm:t>
    </dgm:pt>
    <dgm:pt modelId="{F5F5E5A0-21B1-47EE-ABCF-497B26D50B7E}" type="pres">
      <dgm:prSet presAssocID="{FF8BD4EF-D790-4411-9F29-56A63C5AA881}" presName="root" presStyleCnt="0">
        <dgm:presLayoutVars>
          <dgm:dir/>
          <dgm:resizeHandles val="exact"/>
        </dgm:presLayoutVars>
      </dgm:prSet>
      <dgm:spPr/>
    </dgm:pt>
    <dgm:pt modelId="{6623CCC1-1178-44D5-9118-18F897B3AF24}" type="pres">
      <dgm:prSet presAssocID="{24D534A8-CA61-48BD-AADF-803586C11E09}" presName="compNode" presStyleCnt="0"/>
      <dgm:spPr/>
    </dgm:pt>
    <dgm:pt modelId="{3D5162E4-72CB-4D06-9695-ED2F8B93DB80}" type="pres">
      <dgm:prSet presAssocID="{24D534A8-CA61-48BD-AADF-803586C11E09}" presName="iconBgRect" presStyleLbl="bgShp" presStyleIdx="0" presStyleCnt="2"/>
      <dgm:spPr/>
    </dgm:pt>
    <dgm:pt modelId="{2BDA3297-968D-4986-9D51-880F16D991EF}" type="pres">
      <dgm:prSet presAssocID="{24D534A8-CA61-48BD-AADF-803586C11E0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umbs Up Sign"/>
        </a:ext>
      </dgm:extLst>
    </dgm:pt>
    <dgm:pt modelId="{834E2739-D944-41A0-B9FB-6DDBC66AA7D1}" type="pres">
      <dgm:prSet presAssocID="{24D534A8-CA61-48BD-AADF-803586C11E09}" presName="spaceRect" presStyleCnt="0"/>
      <dgm:spPr/>
    </dgm:pt>
    <dgm:pt modelId="{A5AABB79-9D91-40A9-B651-F2083DABE455}" type="pres">
      <dgm:prSet presAssocID="{24D534A8-CA61-48BD-AADF-803586C11E09}" presName="textRect" presStyleLbl="revTx" presStyleIdx="0" presStyleCnt="2">
        <dgm:presLayoutVars>
          <dgm:chMax val="1"/>
          <dgm:chPref val="1"/>
        </dgm:presLayoutVars>
      </dgm:prSet>
      <dgm:spPr/>
    </dgm:pt>
    <dgm:pt modelId="{9F73842F-77CF-4E67-BCAD-DC77278E51B1}" type="pres">
      <dgm:prSet presAssocID="{1A15357C-335F-4CCD-BC7C-35AD8DB621BC}" presName="sibTrans" presStyleCnt="0"/>
      <dgm:spPr/>
    </dgm:pt>
    <dgm:pt modelId="{827D8924-77E5-48FD-B5F0-1AA6FB1F4E33}" type="pres">
      <dgm:prSet presAssocID="{225CA7E3-88E7-4897-8BE4-DE36385EB6A4}" presName="compNode" presStyleCnt="0"/>
      <dgm:spPr/>
    </dgm:pt>
    <dgm:pt modelId="{C7ED5273-DED3-4A7F-910F-7A7D0DC1716B}" type="pres">
      <dgm:prSet presAssocID="{225CA7E3-88E7-4897-8BE4-DE36385EB6A4}" presName="iconBgRect" presStyleLbl="bgShp" presStyleIdx="1" presStyleCnt="2"/>
      <dgm:spPr/>
    </dgm:pt>
    <dgm:pt modelId="{F8421B5F-BD8C-488D-8EB0-BAAE270D00C0}" type="pres">
      <dgm:prSet presAssocID="{225CA7E3-88E7-4897-8BE4-DE36385EB6A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vil Face with Solid Fill"/>
        </a:ext>
      </dgm:extLst>
    </dgm:pt>
    <dgm:pt modelId="{BBCD48C9-56B8-49D7-A833-1BD85F678350}" type="pres">
      <dgm:prSet presAssocID="{225CA7E3-88E7-4897-8BE4-DE36385EB6A4}" presName="spaceRect" presStyleCnt="0"/>
      <dgm:spPr/>
    </dgm:pt>
    <dgm:pt modelId="{E3829CCF-D65B-4CB9-AF4E-F1E6753C18D3}" type="pres">
      <dgm:prSet presAssocID="{225CA7E3-88E7-4897-8BE4-DE36385EB6A4}" presName="textRect" presStyleLbl="revTx" presStyleIdx="1" presStyleCnt="2">
        <dgm:presLayoutVars>
          <dgm:chMax val="1"/>
          <dgm:chPref val="1"/>
        </dgm:presLayoutVars>
      </dgm:prSet>
      <dgm:spPr/>
    </dgm:pt>
  </dgm:ptLst>
  <dgm:cxnLst>
    <dgm:cxn modelId="{9187025C-35C8-499A-9ECB-F0F3E626D08D}" srcId="{FF8BD4EF-D790-4411-9F29-56A63C5AA881}" destId="{24D534A8-CA61-48BD-AADF-803586C11E09}" srcOrd="0" destOrd="0" parTransId="{625D95EC-E4C5-4179-8B1B-B99679B85A9C}" sibTransId="{1A15357C-335F-4CCD-BC7C-35AD8DB621BC}"/>
    <dgm:cxn modelId="{C6CA7352-747A-4866-B944-FE73DA29BB84}" type="presOf" srcId="{24D534A8-CA61-48BD-AADF-803586C11E09}" destId="{A5AABB79-9D91-40A9-B651-F2083DABE455}" srcOrd="0" destOrd="0" presId="urn:microsoft.com/office/officeart/2018/5/layout/IconCircleLabelList"/>
    <dgm:cxn modelId="{AE6A768B-3784-40FB-A63A-8E075791FB67}" srcId="{FF8BD4EF-D790-4411-9F29-56A63C5AA881}" destId="{225CA7E3-88E7-4897-8BE4-DE36385EB6A4}" srcOrd="1" destOrd="0" parTransId="{7F3903E1-9D04-4FCC-9B37-C54D4106C711}" sibTransId="{F128293E-E2B1-486D-924B-E47B2615B3AB}"/>
    <dgm:cxn modelId="{2B1560C3-166B-4283-938E-1573E330ED34}" type="presOf" srcId="{225CA7E3-88E7-4897-8BE4-DE36385EB6A4}" destId="{E3829CCF-D65B-4CB9-AF4E-F1E6753C18D3}" srcOrd="0" destOrd="0" presId="urn:microsoft.com/office/officeart/2018/5/layout/IconCircleLabelList"/>
    <dgm:cxn modelId="{5C9892E3-D0D9-427B-A125-4B6010B5BD2F}" type="presOf" srcId="{FF8BD4EF-D790-4411-9F29-56A63C5AA881}" destId="{F5F5E5A0-21B1-47EE-ABCF-497B26D50B7E}" srcOrd="0" destOrd="0" presId="urn:microsoft.com/office/officeart/2018/5/layout/IconCircleLabelList"/>
    <dgm:cxn modelId="{33734F1B-A3C8-4819-A602-47A1E69BEF0D}" type="presParOf" srcId="{F5F5E5A0-21B1-47EE-ABCF-497B26D50B7E}" destId="{6623CCC1-1178-44D5-9118-18F897B3AF24}" srcOrd="0" destOrd="0" presId="urn:microsoft.com/office/officeart/2018/5/layout/IconCircleLabelList"/>
    <dgm:cxn modelId="{8EBC2BB5-19EC-4372-BC6C-BFD21E10253C}" type="presParOf" srcId="{6623CCC1-1178-44D5-9118-18F897B3AF24}" destId="{3D5162E4-72CB-4D06-9695-ED2F8B93DB80}" srcOrd="0" destOrd="0" presId="urn:microsoft.com/office/officeart/2018/5/layout/IconCircleLabelList"/>
    <dgm:cxn modelId="{3BEB5B87-5D99-47BC-9AD6-92338CA6A61B}" type="presParOf" srcId="{6623CCC1-1178-44D5-9118-18F897B3AF24}" destId="{2BDA3297-968D-4986-9D51-880F16D991EF}" srcOrd="1" destOrd="0" presId="urn:microsoft.com/office/officeart/2018/5/layout/IconCircleLabelList"/>
    <dgm:cxn modelId="{D168E8AF-EF1F-4EE3-8CCE-8257F3F15857}" type="presParOf" srcId="{6623CCC1-1178-44D5-9118-18F897B3AF24}" destId="{834E2739-D944-41A0-B9FB-6DDBC66AA7D1}" srcOrd="2" destOrd="0" presId="urn:microsoft.com/office/officeart/2018/5/layout/IconCircleLabelList"/>
    <dgm:cxn modelId="{49B5B450-E6EF-47F2-B987-585F426B635E}" type="presParOf" srcId="{6623CCC1-1178-44D5-9118-18F897B3AF24}" destId="{A5AABB79-9D91-40A9-B651-F2083DABE455}" srcOrd="3" destOrd="0" presId="urn:microsoft.com/office/officeart/2018/5/layout/IconCircleLabelList"/>
    <dgm:cxn modelId="{3A6BDA9F-D8C0-49FF-87FA-82D10934936D}" type="presParOf" srcId="{F5F5E5A0-21B1-47EE-ABCF-497B26D50B7E}" destId="{9F73842F-77CF-4E67-BCAD-DC77278E51B1}" srcOrd="1" destOrd="0" presId="urn:microsoft.com/office/officeart/2018/5/layout/IconCircleLabelList"/>
    <dgm:cxn modelId="{1FA36393-9771-4F88-953A-5D8763C84F16}" type="presParOf" srcId="{F5F5E5A0-21B1-47EE-ABCF-497B26D50B7E}" destId="{827D8924-77E5-48FD-B5F0-1AA6FB1F4E33}" srcOrd="2" destOrd="0" presId="urn:microsoft.com/office/officeart/2018/5/layout/IconCircleLabelList"/>
    <dgm:cxn modelId="{7F91BD70-4C45-4757-8E4B-C6116484ABAF}" type="presParOf" srcId="{827D8924-77E5-48FD-B5F0-1AA6FB1F4E33}" destId="{C7ED5273-DED3-4A7F-910F-7A7D0DC1716B}" srcOrd="0" destOrd="0" presId="urn:microsoft.com/office/officeart/2018/5/layout/IconCircleLabelList"/>
    <dgm:cxn modelId="{B3526B78-80C7-4605-80DB-B408AF27DB40}" type="presParOf" srcId="{827D8924-77E5-48FD-B5F0-1AA6FB1F4E33}" destId="{F8421B5F-BD8C-488D-8EB0-BAAE270D00C0}" srcOrd="1" destOrd="0" presId="urn:microsoft.com/office/officeart/2018/5/layout/IconCircleLabelList"/>
    <dgm:cxn modelId="{9D86A8D5-C1B0-4AD2-89DD-1A7A24382A88}" type="presParOf" srcId="{827D8924-77E5-48FD-B5F0-1AA6FB1F4E33}" destId="{BBCD48C9-56B8-49D7-A833-1BD85F678350}" srcOrd="2" destOrd="0" presId="urn:microsoft.com/office/officeart/2018/5/layout/IconCircleLabelList"/>
    <dgm:cxn modelId="{D6A44482-1498-41B8-922A-6A84D4ABF5F2}" type="presParOf" srcId="{827D8924-77E5-48FD-B5F0-1AA6FB1F4E33}" destId="{E3829CCF-D65B-4CB9-AF4E-F1E6753C18D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5162E4-72CB-4D06-9695-ED2F8B93DB80}">
      <dsp:nvSpPr>
        <dsp:cNvPr id="0" name=""/>
        <dsp:cNvSpPr/>
      </dsp:nvSpPr>
      <dsp:spPr>
        <a:xfrm>
          <a:off x="2044800" y="375668"/>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DA3297-968D-4986-9D51-880F16D991EF}">
      <dsp:nvSpPr>
        <dsp:cNvPr id="0" name=""/>
        <dsp:cNvSpPr/>
      </dsp:nvSpPr>
      <dsp:spPr>
        <a:xfrm>
          <a:off x="2512800"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AABB79-9D91-40A9-B651-F2083DABE455}">
      <dsp:nvSpPr>
        <dsp:cNvPr id="0" name=""/>
        <dsp:cNvSpPr/>
      </dsp:nvSpPr>
      <dsp:spPr>
        <a:xfrm>
          <a:off x="134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b="0" i="0" kern="1200"/>
            <a:t>Good examples of standards?</a:t>
          </a:r>
          <a:endParaRPr lang="en-US" sz="2500" kern="1200"/>
        </a:p>
      </dsp:txBody>
      <dsp:txXfrm>
        <a:off x="1342800" y="3255669"/>
        <a:ext cx="3600000" cy="720000"/>
      </dsp:txXfrm>
    </dsp:sp>
    <dsp:sp modelId="{C7ED5273-DED3-4A7F-910F-7A7D0DC1716B}">
      <dsp:nvSpPr>
        <dsp:cNvPr id="0" name=""/>
        <dsp:cNvSpPr/>
      </dsp:nvSpPr>
      <dsp:spPr>
        <a:xfrm>
          <a:off x="6274800" y="375668"/>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421B5F-BD8C-488D-8EB0-BAAE270D00C0}">
      <dsp:nvSpPr>
        <dsp:cNvPr id="0" name=""/>
        <dsp:cNvSpPr/>
      </dsp:nvSpPr>
      <dsp:spPr>
        <a:xfrm>
          <a:off x="6742800" y="84366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829CCF-D65B-4CB9-AF4E-F1E6753C18D3}">
      <dsp:nvSpPr>
        <dsp:cNvPr id="0" name=""/>
        <dsp:cNvSpPr/>
      </dsp:nvSpPr>
      <dsp:spPr>
        <a:xfrm>
          <a:off x="557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Bad examples of standards?</a:t>
          </a:r>
        </a:p>
      </dsp:txBody>
      <dsp:txXfrm>
        <a:off x="5572800" y="3255669"/>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9441F-B68B-B4D7-6006-350696C697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D27503-534E-3A82-4201-6E5C9E7385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4A0560-7B12-F036-6311-CE024EE7DE84}"/>
              </a:ext>
            </a:extLst>
          </p:cNvPr>
          <p:cNvSpPr>
            <a:spLocks noGrp="1"/>
          </p:cNvSpPr>
          <p:nvPr>
            <p:ph type="dt" sz="half" idx="10"/>
          </p:nvPr>
        </p:nvSpPr>
        <p:spPr/>
        <p:txBody>
          <a:bodyPr/>
          <a:lstStyle/>
          <a:p>
            <a:fld id="{C90904F7-B20A-4EEA-BF4C-ADCA7C183F99}" type="datetimeFigureOut">
              <a:rPr lang="en-US" smtClean="0"/>
              <a:t>2/14/2024</a:t>
            </a:fld>
            <a:endParaRPr lang="en-US"/>
          </a:p>
        </p:txBody>
      </p:sp>
      <p:sp>
        <p:nvSpPr>
          <p:cNvPr id="5" name="Footer Placeholder 4">
            <a:extLst>
              <a:ext uri="{FF2B5EF4-FFF2-40B4-BE49-F238E27FC236}">
                <a16:creationId xmlns:a16="http://schemas.microsoft.com/office/drawing/2014/main" id="{847B979C-041F-7C38-C561-9A6CDA91A0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344956-01D6-51F0-E611-0434815DF3A2}"/>
              </a:ext>
            </a:extLst>
          </p:cNvPr>
          <p:cNvSpPr>
            <a:spLocks noGrp="1"/>
          </p:cNvSpPr>
          <p:nvPr>
            <p:ph type="sldNum" sz="quarter" idx="12"/>
          </p:nvPr>
        </p:nvSpPr>
        <p:spPr/>
        <p:txBody>
          <a:bodyPr/>
          <a:lstStyle/>
          <a:p>
            <a:fld id="{71C4AA77-B96C-4564-B5E4-D0D9A4A39B01}" type="slidenum">
              <a:rPr lang="en-US" smtClean="0"/>
              <a:t>‹#›</a:t>
            </a:fld>
            <a:endParaRPr lang="en-US"/>
          </a:p>
        </p:txBody>
      </p:sp>
    </p:spTree>
    <p:extLst>
      <p:ext uri="{BB962C8B-B14F-4D97-AF65-F5344CB8AC3E}">
        <p14:creationId xmlns:p14="http://schemas.microsoft.com/office/powerpoint/2010/main" val="4190348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3CB75-21D7-0F6E-0E0A-89387E3B2B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200B88-366C-2FC4-2AD9-BD1232876C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0924CA-252D-4B77-5257-EB3B6EDC9984}"/>
              </a:ext>
            </a:extLst>
          </p:cNvPr>
          <p:cNvSpPr>
            <a:spLocks noGrp="1"/>
          </p:cNvSpPr>
          <p:nvPr>
            <p:ph type="dt" sz="half" idx="10"/>
          </p:nvPr>
        </p:nvSpPr>
        <p:spPr/>
        <p:txBody>
          <a:bodyPr/>
          <a:lstStyle/>
          <a:p>
            <a:fld id="{C90904F7-B20A-4EEA-BF4C-ADCA7C183F99}" type="datetimeFigureOut">
              <a:rPr lang="en-US" smtClean="0"/>
              <a:t>2/14/2024</a:t>
            </a:fld>
            <a:endParaRPr lang="en-US"/>
          </a:p>
        </p:txBody>
      </p:sp>
      <p:sp>
        <p:nvSpPr>
          <p:cNvPr id="5" name="Footer Placeholder 4">
            <a:extLst>
              <a:ext uri="{FF2B5EF4-FFF2-40B4-BE49-F238E27FC236}">
                <a16:creationId xmlns:a16="http://schemas.microsoft.com/office/drawing/2014/main" id="{03687024-9111-842B-6C82-2C4CB9CBBA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0B1252-6C47-48C9-05DB-EB298219F906}"/>
              </a:ext>
            </a:extLst>
          </p:cNvPr>
          <p:cNvSpPr>
            <a:spLocks noGrp="1"/>
          </p:cNvSpPr>
          <p:nvPr>
            <p:ph type="sldNum" sz="quarter" idx="12"/>
          </p:nvPr>
        </p:nvSpPr>
        <p:spPr/>
        <p:txBody>
          <a:bodyPr/>
          <a:lstStyle/>
          <a:p>
            <a:fld id="{71C4AA77-B96C-4564-B5E4-D0D9A4A39B01}" type="slidenum">
              <a:rPr lang="en-US" smtClean="0"/>
              <a:t>‹#›</a:t>
            </a:fld>
            <a:endParaRPr lang="en-US"/>
          </a:p>
        </p:txBody>
      </p:sp>
    </p:spTree>
    <p:extLst>
      <p:ext uri="{BB962C8B-B14F-4D97-AF65-F5344CB8AC3E}">
        <p14:creationId xmlns:p14="http://schemas.microsoft.com/office/powerpoint/2010/main" val="2616188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A9C9A5-C766-1652-2EE4-C299A63EF5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3BCAEC-A092-C22C-C745-D04F57CD06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D6660F-5D9B-7913-E521-2A7778FA0C58}"/>
              </a:ext>
            </a:extLst>
          </p:cNvPr>
          <p:cNvSpPr>
            <a:spLocks noGrp="1"/>
          </p:cNvSpPr>
          <p:nvPr>
            <p:ph type="dt" sz="half" idx="10"/>
          </p:nvPr>
        </p:nvSpPr>
        <p:spPr/>
        <p:txBody>
          <a:bodyPr/>
          <a:lstStyle/>
          <a:p>
            <a:fld id="{C90904F7-B20A-4EEA-BF4C-ADCA7C183F99}" type="datetimeFigureOut">
              <a:rPr lang="en-US" smtClean="0"/>
              <a:t>2/14/2024</a:t>
            </a:fld>
            <a:endParaRPr lang="en-US"/>
          </a:p>
        </p:txBody>
      </p:sp>
      <p:sp>
        <p:nvSpPr>
          <p:cNvPr id="5" name="Footer Placeholder 4">
            <a:extLst>
              <a:ext uri="{FF2B5EF4-FFF2-40B4-BE49-F238E27FC236}">
                <a16:creationId xmlns:a16="http://schemas.microsoft.com/office/drawing/2014/main" id="{9F5C66C3-D963-D9EC-9F1F-E8DEC6AA8B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70ADC6-1345-8398-2A61-A13A986FFC98}"/>
              </a:ext>
            </a:extLst>
          </p:cNvPr>
          <p:cNvSpPr>
            <a:spLocks noGrp="1"/>
          </p:cNvSpPr>
          <p:nvPr>
            <p:ph type="sldNum" sz="quarter" idx="12"/>
          </p:nvPr>
        </p:nvSpPr>
        <p:spPr/>
        <p:txBody>
          <a:bodyPr/>
          <a:lstStyle/>
          <a:p>
            <a:fld id="{71C4AA77-B96C-4564-B5E4-D0D9A4A39B01}" type="slidenum">
              <a:rPr lang="en-US" smtClean="0"/>
              <a:t>‹#›</a:t>
            </a:fld>
            <a:endParaRPr lang="en-US"/>
          </a:p>
        </p:txBody>
      </p:sp>
    </p:spTree>
    <p:extLst>
      <p:ext uri="{BB962C8B-B14F-4D97-AF65-F5344CB8AC3E}">
        <p14:creationId xmlns:p14="http://schemas.microsoft.com/office/powerpoint/2010/main" val="3301799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631B7-6692-77DF-AAFC-14682231D3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37420D-585B-E910-2406-47B8682A2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B2A6B6-82B3-D0C2-6CA9-74BCB12F526A}"/>
              </a:ext>
            </a:extLst>
          </p:cNvPr>
          <p:cNvSpPr>
            <a:spLocks noGrp="1"/>
          </p:cNvSpPr>
          <p:nvPr>
            <p:ph type="dt" sz="half" idx="10"/>
          </p:nvPr>
        </p:nvSpPr>
        <p:spPr/>
        <p:txBody>
          <a:bodyPr/>
          <a:lstStyle/>
          <a:p>
            <a:fld id="{C90904F7-B20A-4EEA-BF4C-ADCA7C183F99}" type="datetimeFigureOut">
              <a:rPr lang="en-US" smtClean="0"/>
              <a:t>2/14/2024</a:t>
            </a:fld>
            <a:endParaRPr lang="en-US"/>
          </a:p>
        </p:txBody>
      </p:sp>
      <p:sp>
        <p:nvSpPr>
          <p:cNvPr id="5" name="Footer Placeholder 4">
            <a:extLst>
              <a:ext uri="{FF2B5EF4-FFF2-40B4-BE49-F238E27FC236}">
                <a16:creationId xmlns:a16="http://schemas.microsoft.com/office/drawing/2014/main" id="{2C4C03BF-AC7D-9CA6-7704-5DC209DDCF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4726ED-4DFD-570A-D97A-A7621094FD86}"/>
              </a:ext>
            </a:extLst>
          </p:cNvPr>
          <p:cNvSpPr>
            <a:spLocks noGrp="1"/>
          </p:cNvSpPr>
          <p:nvPr>
            <p:ph type="sldNum" sz="quarter" idx="12"/>
          </p:nvPr>
        </p:nvSpPr>
        <p:spPr/>
        <p:txBody>
          <a:bodyPr/>
          <a:lstStyle/>
          <a:p>
            <a:fld id="{71C4AA77-B96C-4564-B5E4-D0D9A4A39B01}" type="slidenum">
              <a:rPr lang="en-US" smtClean="0"/>
              <a:t>‹#›</a:t>
            </a:fld>
            <a:endParaRPr lang="en-US"/>
          </a:p>
        </p:txBody>
      </p:sp>
    </p:spTree>
    <p:extLst>
      <p:ext uri="{BB962C8B-B14F-4D97-AF65-F5344CB8AC3E}">
        <p14:creationId xmlns:p14="http://schemas.microsoft.com/office/powerpoint/2010/main" val="2891714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AB2B0-2C40-D567-B2E6-5DA20EDD00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49ECE7-9C7A-C30A-BF74-68888251F8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E84E5D-0934-A8AF-7EAC-C1CBD5EB4686}"/>
              </a:ext>
            </a:extLst>
          </p:cNvPr>
          <p:cNvSpPr>
            <a:spLocks noGrp="1"/>
          </p:cNvSpPr>
          <p:nvPr>
            <p:ph type="dt" sz="half" idx="10"/>
          </p:nvPr>
        </p:nvSpPr>
        <p:spPr/>
        <p:txBody>
          <a:bodyPr/>
          <a:lstStyle/>
          <a:p>
            <a:fld id="{C90904F7-B20A-4EEA-BF4C-ADCA7C183F99}" type="datetimeFigureOut">
              <a:rPr lang="en-US" smtClean="0"/>
              <a:t>2/14/2024</a:t>
            </a:fld>
            <a:endParaRPr lang="en-US"/>
          </a:p>
        </p:txBody>
      </p:sp>
      <p:sp>
        <p:nvSpPr>
          <p:cNvPr id="5" name="Footer Placeholder 4">
            <a:extLst>
              <a:ext uri="{FF2B5EF4-FFF2-40B4-BE49-F238E27FC236}">
                <a16:creationId xmlns:a16="http://schemas.microsoft.com/office/drawing/2014/main" id="{DA2486B8-AD73-ABBC-085F-8F70DB03B9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151602-D783-8280-9A23-F881B8F29CA8}"/>
              </a:ext>
            </a:extLst>
          </p:cNvPr>
          <p:cNvSpPr>
            <a:spLocks noGrp="1"/>
          </p:cNvSpPr>
          <p:nvPr>
            <p:ph type="sldNum" sz="quarter" idx="12"/>
          </p:nvPr>
        </p:nvSpPr>
        <p:spPr/>
        <p:txBody>
          <a:bodyPr/>
          <a:lstStyle/>
          <a:p>
            <a:fld id="{71C4AA77-B96C-4564-B5E4-D0D9A4A39B01}" type="slidenum">
              <a:rPr lang="en-US" smtClean="0"/>
              <a:t>‹#›</a:t>
            </a:fld>
            <a:endParaRPr lang="en-US"/>
          </a:p>
        </p:txBody>
      </p:sp>
    </p:spTree>
    <p:extLst>
      <p:ext uri="{BB962C8B-B14F-4D97-AF65-F5344CB8AC3E}">
        <p14:creationId xmlns:p14="http://schemas.microsoft.com/office/powerpoint/2010/main" val="2618363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705A3-5244-9B86-FC62-00E366D0DC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683B25-3826-D782-2123-E587EC9680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60A6E9-7884-5266-1955-494D3A2D66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735D3B-A23E-B5E1-37F2-633A0EE622CF}"/>
              </a:ext>
            </a:extLst>
          </p:cNvPr>
          <p:cNvSpPr>
            <a:spLocks noGrp="1"/>
          </p:cNvSpPr>
          <p:nvPr>
            <p:ph type="dt" sz="half" idx="10"/>
          </p:nvPr>
        </p:nvSpPr>
        <p:spPr/>
        <p:txBody>
          <a:bodyPr/>
          <a:lstStyle/>
          <a:p>
            <a:fld id="{C90904F7-B20A-4EEA-BF4C-ADCA7C183F99}" type="datetimeFigureOut">
              <a:rPr lang="en-US" smtClean="0"/>
              <a:t>2/14/2024</a:t>
            </a:fld>
            <a:endParaRPr lang="en-US"/>
          </a:p>
        </p:txBody>
      </p:sp>
      <p:sp>
        <p:nvSpPr>
          <p:cNvPr id="6" name="Footer Placeholder 5">
            <a:extLst>
              <a:ext uri="{FF2B5EF4-FFF2-40B4-BE49-F238E27FC236}">
                <a16:creationId xmlns:a16="http://schemas.microsoft.com/office/drawing/2014/main" id="{576726F1-294C-7359-47C0-EC860AD5AE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4B945F-103E-FD92-B76D-BCB1508ED03D}"/>
              </a:ext>
            </a:extLst>
          </p:cNvPr>
          <p:cNvSpPr>
            <a:spLocks noGrp="1"/>
          </p:cNvSpPr>
          <p:nvPr>
            <p:ph type="sldNum" sz="quarter" idx="12"/>
          </p:nvPr>
        </p:nvSpPr>
        <p:spPr/>
        <p:txBody>
          <a:bodyPr/>
          <a:lstStyle/>
          <a:p>
            <a:fld id="{71C4AA77-B96C-4564-B5E4-D0D9A4A39B01}" type="slidenum">
              <a:rPr lang="en-US" smtClean="0"/>
              <a:t>‹#›</a:t>
            </a:fld>
            <a:endParaRPr lang="en-US"/>
          </a:p>
        </p:txBody>
      </p:sp>
    </p:spTree>
    <p:extLst>
      <p:ext uri="{BB962C8B-B14F-4D97-AF65-F5344CB8AC3E}">
        <p14:creationId xmlns:p14="http://schemas.microsoft.com/office/powerpoint/2010/main" val="2713589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CE8C-BEE6-6D5A-D4A4-184D3C50DB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4CDDC1-6743-4DF4-24F8-54AE262F1D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2A76ED-DA61-8AAF-2B4A-0763A544BC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2D9034-1506-E003-78E7-0BD8732F7B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B76363-222E-42D4-47D0-AC2B8A3F3D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5537E1-09E5-5887-7648-3537A52788C1}"/>
              </a:ext>
            </a:extLst>
          </p:cNvPr>
          <p:cNvSpPr>
            <a:spLocks noGrp="1"/>
          </p:cNvSpPr>
          <p:nvPr>
            <p:ph type="dt" sz="half" idx="10"/>
          </p:nvPr>
        </p:nvSpPr>
        <p:spPr/>
        <p:txBody>
          <a:bodyPr/>
          <a:lstStyle/>
          <a:p>
            <a:fld id="{C90904F7-B20A-4EEA-BF4C-ADCA7C183F99}" type="datetimeFigureOut">
              <a:rPr lang="en-US" smtClean="0"/>
              <a:t>2/14/2024</a:t>
            </a:fld>
            <a:endParaRPr lang="en-US"/>
          </a:p>
        </p:txBody>
      </p:sp>
      <p:sp>
        <p:nvSpPr>
          <p:cNvPr id="8" name="Footer Placeholder 7">
            <a:extLst>
              <a:ext uri="{FF2B5EF4-FFF2-40B4-BE49-F238E27FC236}">
                <a16:creationId xmlns:a16="http://schemas.microsoft.com/office/drawing/2014/main" id="{A8918A17-07D3-830C-71C5-5EF1E3B860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787444-3C30-A86B-1FBF-9743A47A7A57}"/>
              </a:ext>
            </a:extLst>
          </p:cNvPr>
          <p:cNvSpPr>
            <a:spLocks noGrp="1"/>
          </p:cNvSpPr>
          <p:nvPr>
            <p:ph type="sldNum" sz="quarter" idx="12"/>
          </p:nvPr>
        </p:nvSpPr>
        <p:spPr/>
        <p:txBody>
          <a:bodyPr/>
          <a:lstStyle/>
          <a:p>
            <a:fld id="{71C4AA77-B96C-4564-B5E4-D0D9A4A39B01}" type="slidenum">
              <a:rPr lang="en-US" smtClean="0"/>
              <a:t>‹#›</a:t>
            </a:fld>
            <a:endParaRPr lang="en-US"/>
          </a:p>
        </p:txBody>
      </p:sp>
    </p:spTree>
    <p:extLst>
      <p:ext uri="{BB962C8B-B14F-4D97-AF65-F5344CB8AC3E}">
        <p14:creationId xmlns:p14="http://schemas.microsoft.com/office/powerpoint/2010/main" val="779900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4B9F4-5E48-B87E-A109-27E74B9891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7A6AB8-A75B-E271-C363-EDC6BA4A2B7C}"/>
              </a:ext>
            </a:extLst>
          </p:cNvPr>
          <p:cNvSpPr>
            <a:spLocks noGrp="1"/>
          </p:cNvSpPr>
          <p:nvPr>
            <p:ph type="dt" sz="half" idx="10"/>
          </p:nvPr>
        </p:nvSpPr>
        <p:spPr/>
        <p:txBody>
          <a:bodyPr/>
          <a:lstStyle/>
          <a:p>
            <a:fld id="{C90904F7-B20A-4EEA-BF4C-ADCA7C183F99}" type="datetimeFigureOut">
              <a:rPr lang="en-US" smtClean="0"/>
              <a:t>2/14/2024</a:t>
            </a:fld>
            <a:endParaRPr lang="en-US"/>
          </a:p>
        </p:txBody>
      </p:sp>
      <p:sp>
        <p:nvSpPr>
          <p:cNvPr id="4" name="Footer Placeholder 3">
            <a:extLst>
              <a:ext uri="{FF2B5EF4-FFF2-40B4-BE49-F238E27FC236}">
                <a16:creationId xmlns:a16="http://schemas.microsoft.com/office/drawing/2014/main" id="{BE8E729A-CE4E-A177-E181-FB3B2471D8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E37D24-4EEF-6ADA-7254-31F114936F32}"/>
              </a:ext>
            </a:extLst>
          </p:cNvPr>
          <p:cNvSpPr>
            <a:spLocks noGrp="1"/>
          </p:cNvSpPr>
          <p:nvPr>
            <p:ph type="sldNum" sz="quarter" idx="12"/>
          </p:nvPr>
        </p:nvSpPr>
        <p:spPr/>
        <p:txBody>
          <a:bodyPr/>
          <a:lstStyle/>
          <a:p>
            <a:fld id="{71C4AA77-B96C-4564-B5E4-D0D9A4A39B01}" type="slidenum">
              <a:rPr lang="en-US" smtClean="0"/>
              <a:t>‹#›</a:t>
            </a:fld>
            <a:endParaRPr lang="en-US"/>
          </a:p>
        </p:txBody>
      </p:sp>
    </p:spTree>
    <p:extLst>
      <p:ext uri="{BB962C8B-B14F-4D97-AF65-F5344CB8AC3E}">
        <p14:creationId xmlns:p14="http://schemas.microsoft.com/office/powerpoint/2010/main" val="2575019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798C0B-776D-17EF-41C4-A51D84F948F6}"/>
              </a:ext>
            </a:extLst>
          </p:cNvPr>
          <p:cNvSpPr>
            <a:spLocks noGrp="1"/>
          </p:cNvSpPr>
          <p:nvPr>
            <p:ph type="dt" sz="half" idx="10"/>
          </p:nvPr>
        </p:nvSpPr>
        <p:spPr/>
        <p:txBody>
          <a:bodyPr/>
          <a:lstStyle/>
          <a:p>
            <a:fld id="{C90904F7-B20A-4EEA-BF4C-ADCA7C183F99}" type="datetimeFigureOut">
              <a:rPr lang="en-US" smtClean="0"/>
              <a:t>2/14/2024</a:t>
            </a:fld>
            <a:endParaRPr lang="en-US"/>
          </a:p>
        </p:txBody>
      </p:sp>
      <p:sp>
        <p:nvSpPr>
          <p:cNvPr id="3" name="Footer Placeholder 2">
            <a:extLst>
              <a:ext uri="{FF2B5EF4-FFF2-40B4-BE49-F238E27FC236}">
                <a16:creationId xmlns:a16="http://schemas.microsoft.com/office/drawing/2014/main" id="{3F716A58-8112-F409-FAFE-815BEF8A10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A16165-DD08-3C81-EFFA-F6652D59AE73}"/>
              </a:ext>
            </a:extLst>
          </p:cNvPr>
          <p:cNvSpPr>
            <a:spLocks noGrp="1"/>
          </p:cNvSpPr>
          <p:nvPr>
            <p:ph type="sldNum" sz="quarter" idx="12"/>
          </p:nvPr>
        </p:nvSpPr>
        <p:spPr/>
        <p:txBody>
          <a:bodyPr/>
          <a:lstStyle/>
          <a:p>
            <a:fld id="{71C4AA77-B96C-4564-B5E4-D0D9A4A39B01}" type="slidenum">
              <a:rPr lang="en-US" smtClean="0"/>
              <a:t>‹#›</a:t>
            </a:fld>
            <a:endParaRPr lang="en-US"/>
          </a:p>
        </p:txBody>
      </p:sp>
    </p:spTree>
    <p:extLst>
      <p:ext uri="{BB962C8B-B14F-4D97-AF65-F5344CB8AC3E}">
        <p14:creationId xmlns:p14="http://schemas.microsoft.com/office/powerpoint/2010/main" val="2662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DD540-82B3-9C7D-0118-2BA6F5544D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827392-EB72-22B1-C101-7DF395048C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99B3B8-8A9F-9FA8-8203-9D4C2E406A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7DCC2B-25E0-8FDA-A685-6228AAD11068}"/>
              </a:ext>
            </a:extLst>
          </p:cNvPr>
          <p:cNvSpPr>
            <a:spLocks noGrp="1"/>
          </p:cNvSpPr>
          <p:nvPr>
            <p:ph type="dt" sz="half" idx="10"/>
          </p:nvPr>
        </p:nvSpPr>
        <p:spPr/>
        <p:txBody>
          <a:bodyPr/>
          <a:lstStyle/>
          <a:p>
            <a:fld id="{C90904F7-B20A-4EEA-BF4C-ADCA7C183F99}" type="datetimeFigureOut">
              <a:rPr lang="en-US" smtClean="0"/>
              <a:t>2/14/2024</a:t>
            </a:fld>
            <a:endParaRPr lang="en-US"/>
          </a:p>
        </p:txBody>
      </p:sp>
      <p:sp>
        <p:nvSpPr>
          <p:cNvPr id="6" name="Footer Placeholder 5">
            <a:extLst>
              <a:ext uri="{FF2B5EF4-FFF2-40B4-BE49-F238E27FC236}">
                <a16:creationId xmlns:a16="http://schemas.microsoft.com/office/drawing/2014/main" id="{E7C0FE22-3A4A-5898-5E51-7DE83E8030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64D8F4-9458-B7CD-4DAE-EE5238E66F10}"/>
              </a:ext>
            </a:extLst>
          </p:cNvPr>
          <p:cNvSpPr>
            <a:spLocks noGrp="1"/>
          </p:cNvSpPr>
          <p:nvPr>
            <p:ph type="sldNum" sz="quarter" idx="12"/>
          </p:nvPr>
        </p:nvSpPr>
        <p:spPr/>
        <p:txBody>
          <a:bodyPr/>
          <a:lstStyle/>
          <a:p>
            <a:fld id="{71C4AA77-B96C-4564-B5E4-D0D9A4A39B01}" type="slidenum">
              <a:rPr lang="en-US" smtClean="0"/>
              <a:t>‹#›</a:t>
            </a:fld>
            <a:endParaRPr lang="en-US"/>
          </a:p>
        </p:txBody>
      </p:sp>
    </p:spTree>
    <p:extLst>
      <p:ext uri="{BB962C8B-B14F-4D97-AF65-F5344CB8AC3E}">
        <p14:creationId xmlns:p14="http://schemas.microsoft.com/office/powerpoint/2010/main" val="535823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0DFEA-5F44-95B4-ECB3-5541984A6D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C41ED4-B220-D8D5-CBBB-5B948F5F08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6BE14A-22A4-3FD2-C918-D3131CFC72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0BDD04-3525-99D0-1B8E-C66FD5664077}"/>
              </a:ext>
            </a:extLst>
          </p:cNvPr>
          <p:cNvSpPr>
            <a:spLocks noGrp="1"/>
          </p:cNvSpPr>
          <p:nvPr>
            <p:ph type="dt" sz="half" idx="10"/>
          </p:nvPr>
        </p:nvSpPr>
        <p:spPr/>
        <p:txBody>
          <a:bodyPr/>
          <a:lstStyle/>
          <a:p>
            <a:fld id="{C90904F7-B20A-4EEA-BF4C-ADCA7C183F99}" type="datetimeFigureOut">
              <a:rPr lang="en-US" smtClean="0"/>
              <a:t>2/14/2024</a:t>
            </a:fld>
            <a:endParaRPr lang="en-US"/>
          </a:p>
        </p:txBody>
      </p:sp>
      <p:sp>
        <p:nvSpPr>
          <p:cNvPr id="6" name="Footer Placeholder 5">
            <a:extLst>
              <a:ext uri="{FF2B5EF4-FFF2-40B4-BE49-F238E27FC236}">
                <a16:creationId xmlns:a16="http://schemas.microsoft.com/office/drawing/2014/main" id="{0637D4D6-E3C1-091F-96EE-2DBB72648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3D234-9F7C-30CE-F6E2-0D4A3B2A2836}"/>
              </a:ext>
            </a:extLst>
          </p:cNvPr>
          <p:cNvSpPr>
            <a:spLocks noGrp="1"/>
          </p:cNvSpPr>
          <p:nvPr>
            <p:ph type="sldNum" sz="quarter" idx="12"/>
          </p:nvPr>
        </p:nvSpPr>
        <p:spPr/>
        <p:txBody>
          <a:bodyPr/>
          <a:lstStyle/>
          <a:p>
            <a:fld id="{71C4AA77-B96C-4564-B5E4-D0D9A4A39B01}" type="slidenum">
              <a:rPr lang="en-US" smtClean="0"/>
              <a:t>‹#›</a:t>
            </a:fld>
            <a:endParaRPr lang="en-US"/>
          </a:p>
        </p:txBody>
      </p:sp>
    </p:spTree>
    <p:extLst>
      <p:ext uri="{BB962C8B-B14F-4D97-AF65-F5344CB8AC3E}">
        <p14:creationId xmlns:p14="http://schemas.microsoft.com/office/powerpoint/2010/main" val="2594146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7D7A98-93C2-1F0E-2728-20865B3903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9F1716-2E1A-04F7-DD44-A008DA4F4A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C4068C-2C2F-D241-A9F4-769D8F1C49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0904F7-B20A-4EEA-BF4C-ADCA7C183F99}" type="datetimeFigureOut">
              <a:rPr lang="en-US" smtClean="0"/>
              <a:t>2/14/2024</a:t>
            </a:fld>
            <a:endParaRPr lang="en-US"/>
          </a:p>
        </p:txBody>
      </p:sp>
      <p:sp>
        <p:nvSpPr>
          <p:cNvPr id="5" name="Footer Placeholder 4">
            <a:extLst>
              <a:ext uri="{FF2B5EF4-FFF2-40B4-BE49-F238E27FC236}">
                <a16:creationId xmlns:a16="http://schemas.microsoft.com/office/drawing/2014/main" id="{5131CFA8-E689-7831-5267-497D574322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E245578-564F-C811-C1AE-019142DF9D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C4AA77-B96C-4564-B5E4-D0D9A4A39B01}" type="slidenum">
              <a:rPr lang="en-US" smtClean="0"/>
              <a:t>‹#›</a:t>
            </a:fld>
            <a:endParaRPr lang="en-US"/>
          </a:p>
        </p:txBody>
      </p:sp>
    </p:spTree>
    <p:extLst>
      <p:ext uri="{BB962C8B-B14F-4D97-AF65-F5344CB8AC3E}">
        <p14:creationId xmlns:p14="http://schemas.microsoft.com/office/powerpoint/2010/main" val="38320128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177/1071181321651053"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People Discussing">
            <a:extLst>
              <a:ext uri="{FF2B5EF4-FFF2-40B4-BE49-F238E27FC236}">
                <a16:creationId xmlns:a16="http://schemas.microsoft.com/office/drawing/2014/main" id="{9B8F306C-ECC3-885A-8151-728CD2FAAD4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5D723-EB49-3D3F-E5FC-BAA38F8D7E6B}"/>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Let’s Talk About Standards</a:t>
            </a:r>
          </a:p>
        </p:txBody>
      </p:sp>
      <p:sp>
        <p:nvSpPr>
          <p:cNvPr id="3" name="Subtitle 2">
            <a:extLst>
              <a:ext uri="{FF2B5EF4-FFF2-40B4-BE49-F238E27FC236}">
                <a16:creationId xmlns:a16="http://schemas.microsoft.com/office/drawing/2014/main" id="{FFFF25EF-7D09-060E-3247-C0EA2F58B738}"/>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Roger Lew</a:t>
            </a:r>
          </a:p>
        </p:txBody>
      </p:sp>
    </p:spTree>
    <p:extLst>
      <p:ext uri="{BB962C8B-B14F-4D97-AF65-F5344CB8AC3E}">
        <p14:creationId xmlns:p14="http://schemas.microsoft.com/office/powerpoint/2010/main" val="388684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4B071-C8B9-D4FC-7CC0-1A4EF81E3D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00FE2F-A8B3-2F6C-429D-F19BDB79A9B7}"/>
              </a:ext>
            </a:extLst>
          </p:cNvPr>
          <p:cNvSpPr>
            <a:spLocks noGrp="1"/>
          </p:cNvSpPr>
          <p:nvPr>
            <p:ph type="title"/>
          </p:nvPr>
        </p:nvSpPr>
        <p:spPr/>
        <p:txBody>
          <a:bodyPr/>
          <a:lstStyle/>
          <a:p>
            <a:r>
              <a:rPr lang="en-US" dirty="0"/>
              <a:t>Tesla NACS</a:t>
            </a:r>
          </a:p>
        </p:txBody>
      </p:sp>
      <p:sp>
        <p:nvSpPr>
          <p:cNvPr id="3" name="Content Placeholder 2">
            <a:extLst>
              <a:ext uri="{FF2B5EF4-FFF2-40B4-BE49-F238E27FC236}">
                <a16:creationId xmlns:a16="http://schemas.microsoft.com/office/drawing/2014/main" id="{6201DAD5-FE2C-46C6-BE87-C4B768A04718}"/>
              </a:ext>
            </a:extLst>
          </p:cNvPr>
          <p:cNvSpPr>
            <a:spLocks noGrp="1"/>
          </p:cNvSpPr>
          <p:nvPr>
            <p:ph idx="1"/>
          </p:nvPr>
        </p:nvSpPr>
        <p:spPr>
          <a:xfrm>
            <a:off x="838200" y="1825625"/>
            <a:ext cx="5687695" cy="4351338"/>
          </a:xfrm>
        </p:spPr>
        <p:txBody>
          <a:bodyPr/>
          <a:lstStyle/>
          <a:p>
            <a:r>
              <a:rPr lang="en-US" dirty="0"/>
              <a:t>North America Charging Standard</a:t>
            </a:r>
          </a:p>
          <a:p>
            <a:r>
              <a:rPr lang="en-US" dirty="0"/>
              <a:t>Developed by private company</a:t>
            </a:r>
          </a:p>
          <a:p>
            <a:r>
              <a:rPr lang="en-US" dirty="0"/>
              <a:t>Made open to other manufacturers in 2022</a:t>
            </a:r>
          </a:p>
          <a:p>
            <a:r>
              <a:rPr lang="en-US" dirty="0"/>
              <a:t>Broad Adoption</a:t>
            </a:r>
          </a:p>
          <a:p>
            <a:r>
              <a:rPr lang="en-US" dirty="0"/>
              <a:t>Being standardized as SAE J3400</a:t>
            </a:r>
          </a:p>
          <a:p>
            <a:endParaRPr lang="en-US" dirty="0"/>
          </a:p>
          <a:p>
            <a:endParaRPr lang="en-US" dirty="0"/>
          </a:p>
        </p:txBody>
      </p:sp>
      <p:sp>
        <p:nvSpPr>
          <p:cNvPr id="4" name="TextBox 3">
            <a:extLst>
              <a:ext uri="{FF2B5EF4-FFF2-40B4-BE49-F238E27FC236}">
                <a16:creationId xmlns:a16="http://schemas.microsoft.com/office/drawing/2014/main" id="{EAC2D314-9DA9-9C57-95C4-F5F967C5E221}"/>
              </a:ext>
            </a:extLst>
          </p:cNvPr>
          <p:cNvSpPr txBox="1"/>
          <p:nvPr/>
        </p:nvSpPr>
        <p:spPr>
          <a:xfrm>
            <a:off x="195072" y="6311900"/>
            <a:ext cx="6096000" cy="369332"/>
          </a:xfrm>
          <a:prstGeom prst="rect">
            <a:avLst/>
          </a:prstGeom>
          <a:noFill/>
        </p:spPr>
        <p:txBody>
          <a:bodyPr wrap="square">
            <a:spAutoFit/>
          </a:bodyPr>
          <a:lstStyle/>
          <a:p>
            <a:r>
              <a:rPr lang="en-US" dirty="0"/>
              <a:t>https://en.wikipedia.org/wiki/Technical_standard</a:t>
            </a:r>
          </a:p>
        </p:txBody>
      </p:sp>
      <p:pic>
        <p:nvPicPr>
          <p:cNvPr id="2050" name="Picture 2" descr="Image">
            <a:extLst>
              <a:ext uri="{FF2B5EF4-FFF2-40B4-BE49-F238E27FC236}">
                <a16:creationId xmlns:a16="http://schemas.microsoft.com/office/drawing/2014/main" id="{2ACD0D52-CBD2-BC4F-3B13-5156992065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5895" y="2336744"/>
            <a:ext cx="5343017" cy="37592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ADA1478-0931-3A7D-4A6B-EBFA506C1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7242" y="187454"/>
            <a:ext cx="2824150" cy="17650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1876771-A6BD-0C63-DC7E-03209B7E6C94}"/>
              </a:ext>
            </a:extLst>
          </p:cNvPr>
          <p:cNvPicPr>
            <a:picLocks noChangeAspect="1"/>
          </p:cNvPicPr>
          <p:nvPr/>
        </p:nvPicPr>
        <p:blipFill>
          <a:blip r:embed="rId4"/>
          <a:stretch>
            <a:fillRect/>
          </a:stretch>
        </p:blipFill>
        <p:spPr>
          <a:xfrm>
            <a:off x="8851392" y="372889"/>
            <a:ext cx="3139440" cy="1588072"/>
          </a:xfrm>
          <a:prstGeom prst="rect">
            <a:avLst/>
          </a:prstGeom>
        </p:spPr>
      </p:pic>
    </p:spTree>
    <p:extLst>
      <p:ext uri="{BB962C8B-B14F-4D97-AF65-F5344CB8AC3E}">
        <p14:creationId xmlns:p14="http://schemas.microsoft.com/office/powerpoint/2010/main" val="2257027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B006D-9C82-1B67-0C4A-7DCD76DDBED4}"/>
            </a:ext>
          </a:extLst>
        </p:cNvPr>
        <p:cNvGrpSpPr/>
        <p:nvPr/>
      </p:nvGrpSpPr>
      <p:grpSpPr>
        <a:xfrm>
          <a:off x="0" y="0"/>
          <a:ext cx="0" cy="0"/>
          <a:chOff x="0" y="0"/>
          <a:chExt cx="0" cy="0"/>
        </a:xfrm>
      </p:grpSpPr>
      <p:pic>
        <p:nvPicPr>
          <p:cNvPr id="3076" name="Picture 4">
            <a:extLst>
              <a:ext uri="{FF2B5EF4-FFF2-40B4-BE49-F238E27FC236}">
                <a16:creationId xmlns:a16="http://schemas.microsoft.com/office/drawing/2014/main" id="{15E422E4-AB32-7E5F-9571-B8301DDB61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6762" y="2380297"/>
            <a:ext cx="6031062" cy="45264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A4F744B-DEA4-D140-9C91-FE7B35DFDF2E}"/>
              </a:ext>
            </a:extLst>
          </p:cNvPr>
          <p:cNvSpPr>
            <a:spLocks noGrp="1"/>
          </p:cNvSpPr>
          <p:nvPr>
            <p:ph type="title"/>
          </p:nvPr>
        </p:nvSpPr>
        <p:spPr>
          <a:xfrm>
            <a:off x="1645920" y="34108"/>
            <a:ext cx="10515600" cy="1325563"/>
          </a:xfrm>
        </p:spPr>
        <p:txBody>
          <a:bodyPr/>
          <a:lstStyle/>
          <a:p>
            <a:r>
              <a:rPr lang="en-US" dirty="0"/>
              <a:t>IEEE 802.11x</a:t>
            </a:r>
          </a:p>
        </p:txBody>
      </p:sp>
      <p:sp>
        <p:nvSpPr>
          <p:cNvPr id="3" name="Content Placeholder 2">
            <a:extLst>
              <a:ext uri="{FF2B5EF4-FFF2-40B4-BE49-F238E27FC236}">
                <a16:creationId xmlns:a16="http://schemas.microsoft.com/office/drawing/2014/main" id="{49B725F3-072C-0389-1F2B-CDA391B84C31}"/>
              </a:ext>
            </a:extLst>
          </p:cNvPr>
          <p:cNvSpPr>
            <a:spLocks noGrp="1"/>
          </p:cNvSpPr>
          <p:nvPr>
            <p:ph idx="1"/>
          </p:nvPr>
        </p:nvSpPr>
        <p:spPr>
          <a:xfrm>
            <a:off x="374904" y="1316482"/>
            <a:ext cx="10226040" cy="4351338"/>
          </a:xfrm>
        </p:spPr>
        <p:txBody>
          <a:bodyPr>
            <a:normAutofit/>
          </a:bodyPr>
          <a:lstStyle/>
          <a:p>
            <a:r>
              <a:rPr lang="en-US" dirty="0" err="1"/>
              <a:t>WiFi</a:t>
            </a:r>
            <a:r>
              <a:rPr lang="en-US" dirty="0"/>
              <a:t> Standard developed by World Wide Web Consortium (W3C)</a:t>
            </a:r>
          </a:p>
          <a:p>
            <a:r>
              <a:rPr lang="en-US" dirty="0">
                <a:solidFill>
                  <a:srgbClr val="0D0D0D"/>
                </a:solidFill>
                <a:latin typeface="Söhne"/>
              </a:rPr>
              <a:t>R</a:t>
            </a:r>
            <a:r>
              <a:rPr lang="en-US" b="0" i="0" dirty="0">
                <a:solidFill>
                  <a:srgbClr val="0D0D0D"/>
                </a:solidFill>
                <a:effectLst/>
                <a:latin typeface="Söhne"/>
              </a:rPr>
              <a:t>igorous process of proposal, discussion, revision, and consensus among IEEE members and stakeholders from academia, industry, and government</a:t>
            </a:r>
            <a:endParaRPr lang="en-US" dirty="0"/>
          </a:p>
          <a:p>
            <a:r>
              <a:rPr lang="en-US" b="0" i="0" dirty="0">
                <a:solidFill>
                  <a:srgbClr val="0D0D0D"/>
                </a:solidFill>
                <a:effectLst/>
                <a:latin typeface="Söhne"/>
              </a:rPr>
              <a:t>This process ensures that the standards are robust, interoperable, and able to meet the evolving needs of wireless communication technology</a:t>
            </a:r>
          </a:p>
          <a:p>
            <a:pPr lvl="1"/>
            <a:r>
              <a:rPr lang="en-US" b="0" i="0" dirty="0">
                <a:solidFill>
                  <a:srgbClr val="0D0D0D"/>
                </a:solidFill>
                <a:effectLst/>
                <a:latin typeface="Söhne"/>
              </a:rPr>
              <a:t>Enhanced security</a:t>
            </a:r>
          </a:p>
          <a:p>
            <a:pPr lvl="1"/>
            <a:r>
              <a:rPr lang="en-US" dirty="0">
                <a:solidFill>
                  <a:srgbClr val="0D0D0D"/>
                </a:solidFill>
                <a:latin typeface="Söhne"/>
              </a:rPr>
              <a:t>F</a:t>
            </a:r>
            <a:r>
              <a:rPr lang="en-US" b="0" i="0" dirty="0">
                <a:solidFill>
                  <a:srgbClr val="0D0D0D"/>
                </a:solidFill>
                <a:effectLst/>
                <a:latin typeface="Söhne"/>
              </a:rPr>
              <a:t>aster data rates</a:t>
            </a:r>
          </a:p>
          <a:p>
            <a:pPr lvl="1"/>
            <a:r>
              <a:rPr lang="en-US" dirty="0">
                <a:solidFill>
                  <a:srgbClr val="0D0D0D"/>
                </a:solidFill>
                <a:latin typeface="Söhne"/>
              </a:rPr>
              <a:t>Improved </a:t>
            </a:r>
            <a:r>
              <a:rPr lang="en-US" b="0" i="0" dirty="0">
                <a:solidFill>
                  <a:srgbClr val="0D0D0D"/>
                </a:solidFill>
                <a:effectLst/>
                <a:latin typeface="Söhne"/>
              </a:rPr>
              <a:t>efficiency and reliability</a:t>
            </a:r>
            <a:endParaRPr lang="en-US" dirty="0"/>
          </a:p>
        </p:txBody>
      </p:sp>
      <p:pic>
        <p:nvPicPr>
          <p:cNvPr id="3074" name="Picture 2" descr="The IEEE 802.11 Networking Standards Explained">
            <a:extLst>
              <a:ext uri="{FF2B5EF4-FFF2-40B4-BE49-F238E27FC236}">
                <a16:creationId xmlns:a16="http://schemas.microsoft.com/office/drawing/2014/main" id="{5FA97053-0C1C-0964-E626-8D82875330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48" y="321123"/>
            <a:ext cx="1127824" cy="751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59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EBB28E-3905-B752-2952-0C4DC35EEEA6}"/>
              </a:ext>
            </a:extLst>
          </p:cNvPr>
          <p:cNvPicPr>
            <a:picLocks noChangeAspect="1"/>
          </p:cNvPicPr>
          <p:nvPr/>
        </p:nvPicPr>
        <p:blipFill>
          <a:blip r:embed="rId2"/>
          <a:stretch>
            <a:fillRect/>
          </a:stretch>
        </p:blipFill>
        <p:spPr>
          <a:xfrm>
            <a:off x="1698171" y="1101020"/>
            <a:ext cx="8468412" cy="5345889"/>
          </a:xfrm>
          <a:prstGeom prst="rect">
            <a:avLst/>
          </a:prstGeom>
        </p:spPr>
      </p:pic>
      <p:sp>
        <p:nvSpPr>
          <p:cNvPr id="2" name="Title 1">
            <a:extLst>
              <a:ext uri="{FF2B5EF4-FFF2-40B4-BE49-F238E27FC236}">
                <a16:creationId xmlns:a16="http://schemas.microsoft.com/office/drawing/2014/main" id="{5A4669B3-A383-AA47-69DA-C19831314A26}"/>
              </a:ext>
            </a:extLst>
          </p:cNvPr>
          <p:cNvSpPr>
            <a:spLocks noGrp="1"/>
          </p:cNvSpPr>
          <p:nvPr>
            <p:ph type="title"/>
          </p:nvPr>
        </p:nvSpPr>
        <p:spPr>
          <a:xfrm>
            <a:off x="838200" y="-40511"/>
            <a:ext cx="10515600" cy="1325563"/>
          </a:xfrm>
        </p:spPr>
        <p:txBody>
          <a:bodyPr>
            <a:normAutofit/>
          </a:bodyPr>
          <a:lstStyle/>
          <a:p>
            <a:r>
              <a:rPr lang="en-US" sz="3600" dirty="0"/>
              <a:t>When to Apply Standards?</a:t>
            </a:r>
            <a:br>
              <a:rPr lang="en-US" sz="3600" dirty="0"/>
            </a:br>
            <a:r>
              <a:rPr lang="en-US" sz="3600" dirty="0"/>
              <a:t>Comprehensiveness of Application?</a:t>
            </a:r>
          </a:p>
        </p:txBody>
      </p:sp>
      <p:sp>
        <p:nvSpPr>
          <p:cNvPr id="8" name="TextBox 7">
            <a:extLst>
              <a:ext uri="{FF2B5EF4-FFF2-40B4-BE49-F238E27FC236}">
                <a16:creationId xmlns:a16="http://schemas.microsoft.com/office/drawing/2014/main" id="{AA89A7CA-E0B2-7402-2A9A-B082376C0AA9}"/>
              </a:ext>
            </a:extLst>
          </p:cNvPr>
          <p:cNvSpPr txBox="1"/>
          <p:nvPr/>
        </p:nvSpPr>
        <p:spPr>
          <a:xfrm>
            <a:off x="195072" y="6275324"/>
            <a:ext cx="11058144" cy="923330"/>
          </a:xfrm>
          <a:prstGeom prst="rect">
            <a:avLst/>
          </a:prstGeom>
          <a:noFill/>
        </p:spPr>
        <p:txBody>
          <a:bodyPr wrap="square">
            <a:spAutoFit/>
          </a:bodyPr>
          <a:lstStyle/>
          <a:p>
            <a:r>
              <a:rPr lang="en-US" b="0" i="0" dirty="0">
                <a:solidFill>
                  <a:srgbClr val="0D0D0D"/>
                </a:solidFill>
                <a:effectLst/>
                <a:latin typeface="Söhne"/>
              </a:rPr>
              <a:t>Boring, R. L., Ulrich, T. A., &amp; Lew, R. (2021). Putting GONUKE into practice: Considerations for human factors evaluations. </a:t>
            </a:r>
            <a:r>
              <a:rPr lang="en-US" b="0" i="1" dirty="0">
                <a:solidFill>
                  <a:srgbClr val="0D0D0D"/>
                </a:solidFill>
                <a:effectLst/>
                <a:latin typeface="Söhne"/>
              </a:rPr>
              <a:t>Proceedings of the Human Factors and Ergonomics Society Annual Meeting</a:t>
            </a:r>
            <a:r>
              <a:rPr lang="en-US" b="0" i="0" dirty="0">
                <a:solidFill>
                  <a:srgbClr val="0D0D0D"/>
                </a:solidFill>
                <a:effectLst/>
                <a:latin typeface="Söhne"/>
              </a:rPr>
              <a:t>, 65(1), 618-622. </a:t>
            </a:r>
            <a:r>
              <a:rPr lang="en-US" b="0" i="0" u="none" strike="noStrike" dirty="0">
                <a:effectLst/>
                <a:latin typeface="Söhne"/>
                <a:hlinkClick r:id="rId3"/>
              </a:rPr>
              <a:t>https://doi.org/10.1177/1071181321651053</a:t>
            </a:r>
            <a:endParaRPr lang="en-US" dirty="0"/>
          </a:p>
        </p:txBody>
      </p:sp>
    </p:spTree>
    <p:extLst>
      <p:ext uri="{BB962C8B-B14F-4D97-AF65-F5344CB8AC3E}">
        <p14:creationId xmlns:p14="http://schemas.microsoft.com/office/powerpoint/2010/main" val="475089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8D81D-CA34-134E-7113-1EA91B90DEBD}"/>
              </a:ext>
            </a:extLst>
          </p:cNvPr>
          <p:cNvSpPr>
            <a:spLocks noGrp="1"/>
          </p:cNvSpPr>
          <p:nvPr>
            <p:ph type="title"/>
          </p:nvPr>
        </p:nvSpPr>
        <p:spPr/>
        <p:txBody>
          <a:bodyPr/>
          <a:lstStyle/>
          <a:p>
            <a:r>
              <a:rPr lang="en-US" dirty="0"/>
              <a:t>Formative Application of Standards</a:t>
            </a:r>
          </a:p>
        </p:txBody>
      </p:sp>
      <p:sp>
        <p:nvSpPr>
          <p:cNvPr id="3" name="Content Placeholder 2">
            <a:extLst>
              <a:ext uri="{FF2B5EF4-FFF2-40B4-BE49-F238E27FC236}">
                <a16:creationId xmlns:a16="http://schemas.microsoft.com/office/drawing/2014/main" id="{0FD06CF9-F21F-2364-DDB7-986146668F3D}"/>
              </a:ext>
            </a:extLst>
          </p:cNvPr>
          <p:cNvSpPr>
            <a:spLocks noGrp="1"/>
          </p:cNvSpPr>
          <p:nvPr>
            <p:ph idx="1"/>
          </p:nvPr>
        </p:nvSpPr>
        <p:spPr/>
        <p:txBody>
          <a:bodyPr/>
          <a:lstStyle/>
          <a:p>
            <a:r>
              <a:rPr lang="en-US" dirty="0"/>
              <a:t>Identify goal(s) of evaluation</a:t>
            </a:r>
          </a:p>
          <a:p>
            <a:r>
              <a:rPr lang="en-US" dirty="0"/>
              <a:t>Down-select guidelines to apply to product/system/interface</a:t>
            </a:r>
          </a:p>
          <a:p>
            <a:r>
              <a:rPr lang="en-US" dirty="0"/>
              <a:t>Down-select guidelines that can be assessed</a:t>
            </a:r>
          </a:p>
          <a:p>
            <a:r>
              <a:rPr lang="en-US" dirty="0"/>
              <a:t>Apply guidelines</a:t>
            </a:r>
          </a:p>
          <a:p>
            <a:r>
              <a:rPr lang="en-US" dirty="0"/>
              <a:t>Prioritize adherence to standards</a:t>
            </a:r>
          </a:p>
          <a:p>
            <a:r>
              <a:rPr lang="en-US" dirty="0"/>
              <a:t>Provide actionable guidance where possible</a:t>
            </a:r>
          </a:p>
        </p:txBody>
      </p:sp>
    </p:spTree>
    <p:extLst>
      <p:ext uri="{BB962C8B-B14F-4D97-AF65-F5344CB8AC3E}">
        <p14:creationId xmlns:p14="http://schemas.microsoft.com/office/powerpoint/2010/main" val="2067054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6224-9DD9-B815-5886-04A0115A3DD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E0DE36-7A37-F202-1EA5-3AC44322B906}"/>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464BCF5C-8444-CA88-25F3-00C4BBCBCB73}"/>
              </a:ext>
            </a:extLst>
          </p:cNvPr>
          <p:cNvPicPr>
            <a:picLocks noChangeAspect="1"/>
          </p:cNvPicPr>
          <p:nvPr/>
        </p:nvPicPr>
        <p:blipFill>
          <a:blip r:embed="rId2"/>
          <a:stretch>
            <a:fillRect/>
          </a:stretch>
        </p:blipFill>
        <p:spPr>
          <a:xfrm>
            <a:off x="3492448" y="0"/>
            <a:ext cx="5207104" cy="6858000"/>
          </a:xfrm>
          <a:prstGeom prst="rect">
            <a:avLst/>
          </a:prstGeom>
        </p:spPr>
      </p:pic>
    </p:spTree>
    <p:extLst>
      <p:ext uri="{BB962C8B-B14F-4D97-AF65-F5344CB8AC3E}">
        <p14:creationId xmlns:p14="http://schemas.microsoft.com/office/powerpoint/2010/main" val="3979204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7A1DB-362C-A8A3-D221-58F9C14279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4EC6F7-1D8F-790D-87D6-2C85839839EE}"/>
              </a:ext>
            </a:extLst>
          </p:cNvPr>
          <p:cNvSpPr>
            <a:spLocks noGrp="1"/>
          </p:cNvSpPr>
          <p:nvPr>
            <p:ph idx="1"/>
          </p:nvPr>
        </p:nvSpPr>
        <p:spPr>
          <a:xfrm>
            <a:off x="777240" y="1197737"/>
            <a:ext cx="10515600" cy="4351338"/>
          </a:xfrm>
        </p:spPr>
        <p:txBody>
          <a:bodyPr/>
          <a:lstStyle/>
          <a:p>
            <a:r>
              <a:rPr lang="en-US" dirty="0"/>
              <a:t>Summarize generalizable HFE design guidance that can be used early in the development process of HSI displays for analog-to-digital and digital-to-digital migrations</a:t>
            </a:r>
          </a:p>
          <a:p>
            <a:r>
              <a:rPr lang="en-US" dirty="0"/>
              <a:t>Reviews INL activities assisting utilities in modernizing HSIs</a:t>
            </a:r>
          </a:p>
          <a:p>
            <a:r>
              <a:rPr lang="en-US" dirty="0"/>
              <a:t>Down-selection of NUREG-0700 guidelines</a:t>
            </a:r>
          </a:p>
          <a:p>
            <a:endParaRPr lang="en-US" dirty="0"/>
          </a:p>
        </p:txBody>
      </p:sp>
      <p:pic>
        <p:nvPicPr>
          <p:cNvPr id="5" name="Picture 4">
            <a:extLst>
              <a:ext uri="{FF2B5EF4-FFF2-40B4-BE49-F238E27FC236}">
                <a16:creationId xmlns:a16="http://schemas.microsoft.com/office/drawing/2014/main" id="{6EFEA450-70A4-6F89-4EC6-876A23D8588E}"/>
              </a:ext>
            </a:extLst>
          </p:cNvPr>
          <p:cNvPicPr>
            <a:picLocks noChangeAspect="1"/>
          </p:cNvPicPr>
          <p:nvPr/>
        </p:nvPicPr>
        <p:blipFill>
          <a:blip r:embed="rId2"/>
          <a:stretch>
            <a:fillRect/>
          </a:stretch>
        </p:blipFill>
        <p:spPr>
          <a:xfrm>
            <a:off x="2818827" y="3883323"/>
            <a:ext cx="6788102" cy="2826624"/>
          </a:xfrm>
          <a:prstGeom prst="rect">
            <a:avLst/>
          </a:prstGeom>
        </p:spPr>
      </p:pic>
    </p:spTree>
    <p:extLst>
      <p:ext uri="{BB962C8B-B14F-4D97-AF65-F5344CB8AC3E}">
        <p14:creationId xmlns:p14="http://schemas.microsoft.com/office/powerpoint/2010/main" val="2443921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D0B7-4E4F-1CDA-E776-14E74C2852F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064068-614E-737D-FC79-A6DDEB5D7DD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26B18FF-BD9E-26B2-310E-7D9035F56323}"/>
              </a:ext>
            </a:extLst>
          </p:cNvPr>
          <p:cNvPicPr>
            <a:picLocks noChangeAspect="1"/>
          </p:cNvPicPr>
          <p:nvPr/>
        </p:nvPicPr>
        <p:blipFill>
          <a:blip r:embed="rId2"/>
          <a:stretch>
            <a:fillRect/>
          </a:stretch>
        </p:blipFill>
        <p:spPr>
          <a:xfrm>
            <a:off x="980361" y="1776182"/>
            <a:ext cx="10231278" cy="3305636"/>
          </a:xfrm>
          <a:prstGeom prst="rect">
            <a:avLst/>
          </a:prstGeom>
        </p:spPr>
      </p:pic>
    </p:spTree>
    <p:extLst>
      <p:ext uri="{BB962C8B-B14F-4D97-AF65-F5344CB8AC3E}">
        <p14:creationId xmlns:p14="http://schemas.microsoft.com/office/powerpoint/2010/main" val="3704055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0670E-A865-AB75-5E10-CF15146FC8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01A955-4814-4C7A-1D77-3E072D4F294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BE6919E-BEA6-D9E6-40A2-96C159DE7EE6}"/>
              </a:ext>
            </a:extLst>
          </p:cNvPr>
          <p:cNvPicPr>
            <a:picLocks noChangeAspect="1"/>
          </p:cNvPicPr>
          <p:nvPr/>
        </p:nvPicPr>
        <p:blipFill>
          <a:blip r:embed="rId2"/>
          <a:stretch>
            <a:fillRect/>
          </a:stretch>
        </p:blipFill>
        <p:spPr>
          <a:xfrm>
            <a:off x="1423162" y="533964"/>
            <a:ext cx="9712487" cy="6183819"/>
          </a:xfrm>
          <a:prstGeom prst="rect">
            <a:avLst/>
          </a:prstGeom>
        </p:spPr>
      </p:pic>
    </p:spTree>
    <p:extLst>
      <p:ext uri="{BB962C8B-B14F-4D97-AF65-F5344CB8AC3E}">
        <p14:creationId xmlns:p14="http://schemas.microsoft.com/office/powerpoint/2010/main" val="2373949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B166-4140-C723-2F4A-2D5251F7FF6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849C3CB-E1D3-2ECF-E986-36A461CEB798}"/>
              </a:ext>
            </a:extLst>
          </p:cNvPr>
          <p:cNvSpPr>
            <a:spLocks noGrp="1"/>
          </p:cNvSpPr>
          <p:nvPr>
            <p:ph idx="1"/>
          </p:nvPr>
        </p:nvSpPr>
        <p:spPr/>
        <p:txBody>
          <a:bodyPr/>
          <a:lstStyle/>
          <a:p>
            <a:r>
              <a:rPr lang="en-US" dirty="0"/>
              <a:t>Identified 38 guidelines that captured low, medium, and high-priority problems</a:t>
            </a:r>
          </a:p>
          <a:p>
            <a:r>
              <a:rPr lang="en-US" dirty="0"/>
              <a:t>Many of these guidelines can be applied to low-fidelity prototypes</a:t>
            </a:r>
          </a:p>
          <a:p>
            <a:r>
              <a:rPr lang="en-US" dirty="0"/>
              <a:t>Not comprehensive, but valuable to early-stage design and verification and validation</a:t>
            </a:r>
          </a:p>
          <a:p>
            <a:endParaRPr lang="en-US" dirty="0"/>
          </a:p>
        </p:txBody>
      </p:sp>
      <p:sp>
        <p:nvSpPr>
          <p:cNvPr id="4" name="Title 1">
            <a:extLst>
              <a:ext uri="{FF2B5EF4-FFF2-40B4-BE49-F238E27FC236}">
                <a16:creationId xmlns:a16="http://schemas.microsoft.com/office/drawing/2014/main" id="{4EB968EB-E042-4779-E240-4871BCBD74B2}"/>
              </a:ext>
            </a:extLst>
          </p:cNvPr>
          <p:cNvSpPr txBox="1">
            <a:spLocks/>
          </p:cNvSpPr>
          <p:nvPr/>
        </p:nvSpPr>
        <p:spPr>
          <a:xfrm>
            <a:off x="704088" y="469938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Questions / Comments</a:t>
            </a:r>
          </a:p>
        </p:txBody>
      </p:sp>
    </p:spTree>
    <p:extLst>
      <p:ext uri="{BB962C8B-B14F-4D97-AF65-F5344CB8AC3E}">
        <p14:creationId xmlns:p14="http://schemas.microsoft.com/office/powerpoint/2010/main" val="2684667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20787-BBEC-7CED-9495-20C078F31004}"/>
              </a:ext>
            </a:extLst>
          </p:cNvPr>
          <p:cNvSpPr>
            <a:spLocks noGrp="1"/>
          </p:cNvSpPr>
          <p:nvPr>
            <p:ph type="title"/>
          </p:nvPr>
        </p:nvSpPr>
        <p:spPr/>
        <p:txBody>
          <a:bodyPr/>
          <a:lstStyle/>
          <a:p>
            <a:r>
              <a:rPr lang="en-US" dirty="0"/>
              <a:t>Definition of “Technical Standard”</a:t>
            </a:r>
          </a:p>
        </p:txBody>
      </p:sp>
      <p:sp>
        <p:nvSpPr>
          <p:cNvPr id="3" name="Content Placeholder 2">
            <a:extLst>
              <a:ext uri="{FF2B5EF4-FFF2-40B4-BE49-F238E27FC236}">
                <a16:creationId xmlns:a16="http://schemas.microsoft.com/office/drawing/2014/main" id="{5540CC80-364E-4A51-C3F0-12EB4DD97304}"/>
              </a:ext>
            </a:extLst>
          </p:cNvPr>
          <p:cNvSpPr>
            <a:spLocks noGrp="1"/>
          </p:cNvSpPr>
          <p:nvPr>
            <p:ph idx="1"/>
          </p:nvPr>
        </p:nvSpPr>
        <p:spPr/>
        <p:txBody>
          <a:bodyPr>
            <a:normAutofit/>
          </a:bodyPr>
          <a:lstStyle/>
          <a:p>
            <a:r>
              <a:rPr lang="en-US" i="0" dirty="0">
                <a:solidFill>
                  <a:srgbClr val="0D0D0D"/>
                </a:solidFill>
                <a:effectLst/>
                <a:latin typeface="Söhne"/>
              </a:rPr>
              <a:t>A</a:t>
            </a:r>
            <a:r>
              <a:rPr lang="en-US" b="1" i="0" dirty="0">
                <a:solidFill>
                  <a:srgbClr val="0D0D0D"/>
                </a:solidFill>
                <a:effectLst/>
                <a:latin typeface="Söhne"/>
              </a:rPr>
              <a:t> technical standard</a:t>
            </a:r>
            <a:r>
              <a:rPr lang="en-US" b="0" i="0" dirty="0">
                <a:solidFill>
                  <a:srgbClr val="0D0D0D"/>
                </a:solidFill>
                <a:effectLst/>
                <a:latin typeface="Söhne"/>
              </a:rPr>
              <a:t> is an established norm or requirement for a repeatable technical task which is applied to a common and repeated use of rules, conditions, guidelines or characteristics for products or related processes and production methods, and related management systems practices. </a:t>
            </a:r>
          </a:p>
          <a:p>
            <a:endParaRPr lang="en-US" b="0" i="0" dirty="0">
              <a:solidFill>
                <a:srgbClr val="0D0D0D"/>
              </a:solidFill>
              <a:effectLst/>
              <a:latin typeface="Söhne"/>
            </a:endParaRPr>
          </a:p>
        </p:txBody>
      </p:sp>
      <p:sp>
        <p:nvSpPr>
          <p:cNvPr id="5" name="TextBox 4">
            <a:extLst>
              <a:ext uri="{FF2B5EF4-FFF2-40B4-BE49-F238E27FC236}">
                <a16:creationId xmlns:a16="http://schemas.microsoft.com/office/drawing/2014/main" id="{F86D92DE-EE3E-EAEB-88EE-69D32D4AC335}"/>
              </a:ext>
            </a:extLst>
          </p:cNvPr>
          <p:cNvSpPr txBox="1"/>
          <p:nvPr/>
        </p:nvSpPr>
        <p:spPr>
          <a:xfrm>
            <a:off x="195072" y="6311900"/>
            <a:ext cx="6096000" cy="369332"/>
          </a:xfrm>
          <a:prstGeom prst="rect">
            <a:avLst/>
          </a:prstGeom>
          <a:noFill/>
        </p:spPr>
        <p:txBody>
          <a:bodyPr wrap="square">
            <a:spAutoFit/>
          </a:bodyPr>
          <a:lstStyle/>
          <a:p>
            <a:r>
              <a:rPr lang="en-US" dirty="0"/>
              <a:t>https://en.wikipedia.org/wiki/Technical_standard</a:t>
            </a:r>
          </a:p>
        </p:txBody>
      </p:sp>
    </p:spTree>
    <p:extLst>
      <p:ext uri="{BB962C8B-B14F-4D97-AF65-F5344CB8AC3E}">
        <p14:creationId xmlns:p14="http://schemas.microsoft.com/office/powerpoint/2010/main" val="2640092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D9753-14B4-34B5-B969-9F382B7D898C}"/>
              </a:ext>
            </a:extLst>
          </p:cNvPr>
          <p:cNvSpPr>
            <a:spLocks noGrp="1"/>
          </p:cNvSpPr>
          <p:nvPr>
            <p:ph type="title"/>
          </p:nvPr>
        </p:nvSpPr>
        <p:spPr/>
        <p:txBody>
          <a:bodyPr/>
          <a:lstStyle/>
          <a:p>
            <a:r>
              <a:rPr lang="en-US" dirty="0"/>
              <a:t>History of Standards</a:t>
            </a:r>
          </a:p>
        </p:txBody>
      </p:sp>
      <p:sp>
        <p:nvSpPr>
          <p:cNvPr id="3" name="Content Placeholder 2">
            <a:extLst>
              <a:ext uri="{FF2B5EF4-FFF2-40B4-BE49-F238E27FC236}">
                <a16:creationId xmlns:a16="http://schemas.microsoft.com/office/drawing/2014/main" id="{69F67150-28B7-4362-81DE-2FC571A54E2E}"/>
              </a:ext>
            </a:extLst>
          </p:cNvPr>
          <p:cNvSpPr>
            <a:spLocks noGrp="1"/>
          </p:cNvSpPr>
          <p:nvPr>
            <p:ph idx="1"/>
          </p:nvPr>
        </p:nvSpPr>
        <p:spPr/>
        <p:txBody>
          <a:bodyPr>
            <a:normAutofit fontScale="85000" lnSpcReduction="10000"/>
          </a:bodyPr>
          <a:lstStyle/>
          <a:p>
            <a:pPr algn="l">
              <a:buFont typeface="Arial" panose="020B0604020202020204" pitchFamily="34" charset="0"/>
              <a:buChar char="•"/>
            </a:pPr>
            <a:r>
              <a:rPr lang="en-US" b="1" i="0" dirty="0">
                <a:solidFill>
                  <a:srgbClr val="0D0D0D"/>
                </a:solidFill>
                <a:effectLst/>
                <a:latin typeface="Söhne"/>
              </a:rPr>
              <a:t>Ancient Mesopotamia and Egypt</a:t>
            </a:r>
            <a:r>
              <a:rPr lang="en-US" b="0" i="0" dirty="0">
                <a:solidFill>
                  <a:srgbClr val="0D0D0D"/>
                </a:solidFill>
                <a:effectLst/>
                <a:latin typeface="Söhne"/>
              </a:rPr>
              <a:t>: These civilizations had standards for weights and measures as early as 3000 BC to facilitate trade and construction.</a:t>
            </a:r>
          </a:p>
          <a:p>
            <a:pPr algn="l">
              <a:buFont typeface="Arial" panose="020B0604020202020204" pitchFamily="34" charset="0"/>
              <a:buChar char="•"/>
            </a:pPr>
            <a:r>
              <a:rPr lang="en-US" b="1" i="0" dirty="0">
                <a:solidFill>
                  <a:srgbClr val="0D0D0D"/>
                </a:solidFill>
                <a:effectLst/>
                <a:latin typeface="Söhne"/>
              </a:rPr>
              <a:t>Roman Empire</a:t>
            </a:r>
            <a:r>
              <a:rPr lang="en-US" b="0" i="0" dirty="0">
                <a:solidFill>
                  <a:srgbClr val="0D0D0D"/>
                </a:solidFill>
                <a:effectLst/>
                <a:latin typeface="Söhne"/>
              </a:rPr>
              <a:t>: Introduced standards for building roads and military equipment to maintain consistency across the vast empire.</a:t>
            </a:r>
          </a:p>
          <a:p>
            <a:pPr algn="l">
              <a:buFont typeface="Arial" panose="020B0604020202020204" pitchFamily="34" charset="0"/>
              <a:buChar char="•"/>
            </a:pPr>
            <a:r>
              <a:rPr lang="en-US" b="1" i="0" dirty="0">
                <a:solidFill>
                  <a:srgbClr val="0D0D0D"/>
                </a:solidFill>
                <a:effectLst/>
                <a:latin typeface="Söhne"/>
              </a:rPr>
              <a:t>Industrial Revolution (18th and 19th centuries)</a:t>
            </a:r>
            <a:r>
              <a:rPr lang="en-US" b="0" i="0" dirty="0">
                <a:solidFill>
                  <a:srgbClr val="0D0D0D"/>
                </a:solidFill>
                <a:effectLst/>
                <a:latin typeface="Söhne"/>
              </a:rPr>
              <a:t>: The need for standardized parts became evident with the rise of machinery and mass production. The concept of interchangeability in manufacturing was a significant milestone.</a:t>
            </a:r>
          </a:p>
          <a:p>
            <a:pPr algn="l">
              <a:buFont typeface="Arial" panose="020B0604020202020204" pitchFamily="34" charset="0"/>
              <a:buChar char="•"/>
            </a:pPr>
            <a:r>
              <a:rPr lang="en-US" b="1" i="0" dirty="0">
                <a:solidFill>
                  <a:srgbClr val="0D0D0D"/>
                </a:solidFill>
                <a:effectLst/>
                <a:latin typeface="Söhne"/>
              </a:rPr>
              <a:t>20th Century</a:t>
            </a:r>
            <a:r>
              <a:rPr lang="en-US" b="0" i="0" dirty="0">
                <a:solidFill>
                  <a:srgbClr val="0D0D0D"/>
                </a:solidFill>
                <a:effectLst/>
                <a:latin typeface="Söhne"/>
              </a:rPr>
              <a:t>: The establishment of national and international standards bodies, such as the International Organization for Standardization (ISO) in 1947, formalized the process of developing and implementing standards. This period saw the development of numerous standards for quality management (ISO 9000 series), environmental management (ISO 14000 series), and many others.</a:t>
            </a:r>
          </a:p>
          <a:p>
            <a:endParaRPr lang="en-US" dirty="0"/>
          </a:p>
        </p:txBody>
      </p:sp>
      <p:sp>
        <p:nvSpPr>
          <p:cNvPr id="4" name="TextBox 3">
            <a:extLst>
              <a:ext uri="{FF2B5EF4-FFF2-40B4-BE49-F238E27FC236}">
                <a16:creationId xmlns:a16="http://schemas.microsoft.com/office/drawing/2014/main" id="{52C6ADAB-4931-6259-56A5-113467235C81}"/>
              </a:ext>
            </a:extLst>
          </p:cNvPr>
          <p:cNvSpPr txBox="1"/>
          <p:nvPr/>
        </p:nvSpPr>
        <p:spPr>
          <a:xfrm>
            <a:off x="195072" y="6311900"/>
            <a:ext cx="6096000" cy="369332"/>
          </a:xfrm>
          <a:prstGeom prst="rect">
            <a:avLst/>
          </a:prstGeom>
          <a:noFill/>
        </p:spPr>
        <p:txBody>
          <a:bodyPr wrap="square">
            <a:spAutoFit/>
          </a:bodyPr>
          <a:lstStyle/>
          <a:p>
            <a:r>
              <a:rPr lang="en-US" dirty="0"/>
              <a:t>ChatGPT-4</a:t>
            </a:r>
          </a:p>
        </p:txBody>
      </p:sp>
    </p:spTree>
    <p:extLst>
      <p:ext uri="{BB962C8B-B14F-4D97-AF65-F5344CB8AC3E}">
        <p14:creationId xmlns:p14="http://schemas.microsoft.com/office/powerpoint/2010/main" val="3053559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09ED2-A0E9-CE4D-1426-A05CDEC904E2}"/>
              </a:ext>
            </a:extLst>
          </p:cNvPr>
          <p:cNvSpPr>
            <a:spLocks noGrp="1"/>
          </p:cNvSpPr>
          <p:nvPr>
            <p:ph type="title"/>
          </p:nvPr>
        </p:nvSpPr>
        <p:spPr>
          <a:xfrm>
            <a:off x="838200" y="-92075"/>
            <a:ext cx="10515600" cy="1325563"/>
          </a:xfrm>
        </p:spPr>
        <p:txBody>
          <a:bodyPr/>
          <a:lstStyle/>
          <a:p>
            <a:r>
              <a:rPr lang="en-US" dirty="0"/>
              <a:t>What is a Standard?</a:t>
            </a:r>
          </a:p>
        </p:txBody>
      </p:sp>
      <p:sp>
        <p:nvSpPr>
          <p:cNvPr id="3" name="Content Placeholder 2">
            <a:extLst>
              <a:ext uri="{FF2B5EF4-FFF2-40B4-BE49-F238E27FC236}">
                <a16:creationId xmlns:a16="http://schemas.microsoft.com/office/drawing/2014/main" id="{A2C5B8EF-020A-0F32-D93B-84C414CFD287}"/>
              </a:ext>
            </a:extLst>
          </p:cNvPr>
          <p:cNvSpPr>
            <a:spLocks noGrp="1"/>
          </p:cNvSpPr>
          <p:nvPr>
            <p:ph idx="1"/>
          </p:nvPr>
        </p:nvSpPr>
        <p:spPr>
          <a:xfrm>
            <a:off x="838200" y="1097280"/>
            <a:ext cx="10515600" cy="5334000"/>
          </a:xfrm>
        </p:spPr>
        <p:txBody>
          <a:bodyPr>
            <a:normAutofit fontScale="92500" lnSpcReduction="10000"/>
          </a:bodyPr>
          <a:lstStyle/>
          <a:p>
            <a:r>
              <a:rPr lang="en-US" b="0" i="0" dirty="0">
                <a:solidFill>
                  <a:srgbClr val="0D0D0D"/>
                </a:solidFill>
                <a:effectLst/>
                <a:latin typeface="Söhne"/>
              </a:rPr>
              <a:t>It is usually a formal document that establishes uniform engineering or technical criteria, methods, processes, and practices</a:t>
            </a:r>
          </a:p>
          <a:p>
            <a:r>
              <a:rPr lang="en-US" b="0" i="0" dirty="0">
                <a:solidFill>
                  <a:srgbClr val="0D0D0D"/>
                </a:solidFill>
                <a:effectLst/>
                <a:latin typeface="Söhne"/>
              </a:rPr>
              <a:t>A technical standard includes: </a:t>
            </a:r>
          </a:p>
          <a:p>
            <a:pPr lvl="1"/>
            <a:r>
              <a:rPr lang="en-US" b="0" i="0" dirty="0">
                <a:solidFill>
                  <a:srgbClr val="0D0D0D"/>
                </a:solidFill>
                <a:effectLst/>
                <a:latin typeface="Söhne"/>
              </a:rPr>
              <a:t>definition of terms</a:t>
            </a:r>
          </a:p>
          <a:p>
            <a:pPr lvl="1"/>
            <a:r>
              <a:rPr lang="en-US" b="0" i="0" dirty="0">
                <a:solidFill>
                  <a:srgbClr val="0D0D0D"/>
                </a:solidFill>
                <a:effectLst/>
                <a:latin typeface="Söhne"/>
              </a:rPr>
              <a:t>classification of components</a:t>
            </a:r>
          </a:p>
          <a:p>
            <a:pPr lvl="1"/>
            <a:r>
              <a:rPr lang="en-US" b="0" i="0" dirty="0">
                <a:solidFill>
                  <a:srgbClr val="0D0D0D"/>
                </a:solidFill>
                <a:effectLst/>
                <a:latin typeface="Söhne"/>
              </a:rPr>
              <a:t>delineation of procedures</a:t>
            </a:r>
          </a:p>
          <a:p>
            <a:pPr lvl="1"/>
            <a:r>
              <a:rPr lang="en-US" b="0" i="0" dirty="0">
                <a:solidFill>
                  <a:srgbClr val="0D0D0D"/>
                </a:solidFill>
                <a:effectLst/>
                <a:latin typeface="Söhne"/>
              </a:rPr>
              <a:t>specification of dimensions</a:t>
            </a:r>
          </a:p>
          <a:p>
            <a:pPr lvl="1"/>
            <a:r>
              <a:rPr lang="en-US" b="0" i="0" dirty="0">
                <a:solidFill>
                  <a:srgbClr val="0D0D0D"/>
                </a:solidFill>
                <a:effectLst/>
                <a:latin typeface="Söhne"/>
              </a:rPr>
              <a:t>materials, performance, designs, or operations</a:t>
            </a:r>
          </a:p>
          <a:p>
            <a:pPr lvl="1"/>
            <a:r>
              <a:rPr lang="en-US" b="0" i="0" dirty="0">
                <a:solidFill>
                  <a:srgbClr val="0D0D0D"/>
                </a:solidFill>
                <a:effectLst/>
                <a:latin typeface="Söhne"/>
              </a:rPr>
              <a:t>measurement of quality and quantity in describing materials, processes, products, systems, services, or practices</a:t>
            </a:r>
          </a:p>
          <a:p>
            <a:pPr lvl="1"/>
            <a:r>
              <a:rPr lang="en-US" b="0" i="0" dirty="0">
                <a:solidFill>
                  <a:srgbClr val="0D0D0D"/>
                </a:solidFill>
                <a:effectLst/>
                <a:latin typeface="Söhne"/>
              </a:rPr>
              <a:t>test methods and sampling procedures</a:t>
            </a:r>
          </a:p>
          <a:p>
            <a:pPr lvl="1"/>
            <a:r>
              <a:rPr lang="en-US" b="0" i="0" dirty="0">
                <a:solidFill>
                  <a:srgbClr val="0D0D0D"/>
                </a:solidFill>
                <a:effectLst/>
                <a:latin typeface="Söhne"/>
              </a:rPr>
              <a:t>descriptions of fit and measurements of size or strength</a:t>
            </a:r>
          </a:p>
          <a:p>
            <a:r>
              <a:rPr lang="en-US" b="0" i="0" dirty="0">
                <a:solidFill>
                  <a:srgbClr val="0D0D0D"/>
                </a:solidFill>
                <a:effectLst/>
                <a:latin typeface="Söhne"/>
              </a:rPr>
              <a:t>In contrast, a custom, convention, company product, corporate standard, and so forth that becomes generally accepted and dominant is often called a </a:t>
            </a:r>
            <a:r>
              <a:rPr lang="en-US" b="0" i="1" dirty="0">
                <a:solidFill>
                  <a:srgbClr val="0D0D0D"/>
                </a:solidFill>
                <a:effectLst/>
                <a:latin typeface="Söhne"/>
              </a:rPr>
              <a:t>de facto standard</a:t>
            </a:r>
            <a:r>
              <a:rPr lang="en-US" b="0" i="0" dirty="0">
                <a:solidFill>
                  <a:srgbClr val="0D0D0D"/>
                </a:solidFill>
                <a:effectLst/>
                <a:latin typeface="Söhne"/>
              </a:rPr>
              <a:t>.</a:t>
            </a:r>
          </a:p>
          <a:p>
            <a:endParaRPr lang="en-US" b="0" i="0" dirty="0">
              <a:solidFill>
                <a:srgbClr val="0D0D0D"/>
              </a:solidFill>
              <a:effectLst/>
              <a:latin typeface="Söhne"/>
            </a:endParaRPr>
          </a:p>
          <a:p>
            <a:endParaRPr lang="en-US" dirty="0"/>
          </a:p>
        </p:txBody>
      </p:sp>
      <p:sp>
        <p:nvSpPr>
          <p:cNvPr id="4" name="TextBox 3">
            <a:extLst>
              <a:ext uri="{FF2B5EF4-FFF2-40B4-BE49-F238E27FC236}">
                <a16:creationId xmlns:a16="http://schemas.microsoft.com/office/drawing/2014/main" id="{F31F2C44-7907-7D4E-3E86-D09A7D9FCC53}"/>
              </a:ext>
            </a:extLst>
          </p:cNvPr>
          <p:cNvSpPr txBox="1"/>
          <p:nvPr/>
        </p:nvSpPr>
        <p:spPr>
          <a:xfrm>
            <a:off x="195072" y="6311900"/>
            <a:ext cx="6096000" cy="369332"/>
          </a:xfrm>
          <a:prstGeom prst="rect">
            <a:avLst/>
          </a:prstGeom>
          <a:noFill/>
        </p:spPr>
        <p:txBody>
          <a:bodyPr wrap="square">
            <a:spAutoFit/>
          </a:bodyPr>
          <a:lstStyle/>
          <a:p>
            <a:r>
              <a:rPr lang="en-US" dirty="0"/>
              <a:t>https://en.wikipedia.org/wiki/Technical_standard</a:t>
            </a:r>
          </a:p>
        </p:txBody>
      </p:sp>
    </p:spTree>
    <p:extLst>
      <p:ext uri="{BB962C8B-B14F-4D97-AF65-F5344CB8AC3E}">
        <p14:creationId xmlns:p14="http://schemas.microsoft.com/office/powerpoint/2010/main" val="2851188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CEFC3C-4607-8C6C-D152-2FC8F4F9B7F0}"/>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Imagine Life Without Standards</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D5965EA-1394-5FC9-2222-FB926EDCF015}"/>
              </a:ext>
            </a:extLst>
          </p:cNvPr>
          <p:cNvGraphicFramePr>
            <a:graphicFrameLocks noGrp="1"/>
          </p:cNvGraphicFramePr>
          <p:nvPr>
            <p:ph idx="1"/>
            <p:extLst>
              <p:ext uri="{D42A27DB-BD31-4B8C-83A1-F6EECF244321}">
                <p14:modId xmlns:p14="http://schemas.microsoft.com/office/powerpoint/2010/main" val="3845858615"/>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5853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909EE-7EC0-C903-BC4F-4EC894C073E7}"/>
              </a:ext>
            </a:extLst>
          </p:cNvPr>
          <p:cNvSpPr>
            <a:spLocks noGrp="1"/>
          </p:cNvSpPr>
          <p:nvPr>
            <p:ph type="title"/>
          </p:nvPr>
        </p:nvSpPr>
        <p:spPr/>
        <p:txBody>
          <a:bodyPr/>
          <a:lstStyle/>
          <a:p>
            <a:r>
              <a:rPr lang="en-US" dirty="0"/>
              <a:t>What Standards are not</a:t>
            </a:r>
          </a:p>
        </p:txBody>
      </p:sp>
      <p:sp>
        <p:nvSpPr>
          <p:cNvPr id="3" name="Content Placeholder 2">
            <a:extLst>
              <a:ext uri="{FF2B5EF4-FFF2-40B4-BE49-F238E27FC236}">
                <a16:creationId xmlns:a16="http://schemas.microsoft.com/office/drawing/2014/main" id="{0E40982E-DFBB-6AEE-0B95-EE95D0CB446E}"/>
              </a:ext>
            </a:extLst>
          </p:cNvPr>
          <p:cNvSpPr>
            <a:spLocks noGrp="1"/>
          </p:cNvSpPr>
          <p:nvPr>
            <p:ph idx="1"/>
          </p:nvPr>
        </p:nvSpPr>
        <p:spPr/>
        <p:txBody>
          <a:bodyPr>
            <a:normAutofit fontScale="92500" lnSpcReduction="10000"/>
          </a:bodyPr>
          <a:lstStyle/>
          <a:p>
            <a:r>
              <a:rPr lang="en-US" b="1" i="0" dirty="0">
                <a:solidFill>
                  <a:srgbClr val="0D0D0D"/>
                </a:solidFill>
                <a:effectLst/>
                <a:latin typeface="Söhne"/>
              </a:rPr>
              <a:t>Laws </a:t>
            </a:r>
            <a:r>
              <a:rPr lang="en-US" b="0" i="0" dirty="0">
                <a:solidFill>
                  <a:srgbClr val="0D0D0D"/>
                </a:solidFill>
                <a:effectLst/>
                <a:latin typeface="Söhne"/>
              </a:rPr>
              <a:t>are enacted by governmental bodies (local, state, or federal) and are legally binding. Laws are passed by legislative bodies and signed into law by executives (presidents, governors)</a:t>
            </a:r>
          </a:p>
          <a:p>
            <a:r>
              <a:rPr lang="en-US" b="1" dirty="0">
                <a:solidFill>
                  <a:srgbClr val="0D0D0D"/>
                </a:solidFill>
                <a:latin typeface="Söhne"/>
              </a:rPr>
              <a:t>Regulations </a:t>
            </a:r>
            <a:r>
              <a:rPr lang="en-US" b="0" i="0" dirty="0">
                <a:solidFill>
                  <a:srgbClr val="0D0D0D"/>
                </a:solidFill>
                <a:effectLst/>
                <a:latin typeface="Söhne"/>
              </a:rPr>
              <a:t>are detailed rules developed by government agencies to implement laws. The process involves political decision-making, public consultation, and legal procedures.</a:t>
            </a:r>
          </a:p>
          <a:p>
            <a:r>
              <a:rPr lang="en-US" b="1" i="0" dirty="0">
                <a:solidFill>
                  <a:srgbClr val="0D0D0D"/>
                </a:solidFill>
                <a:effectLst/>
                <a:latin typeface="Söhne"/>
              </a:rPr>
              <a:t>Standards</a:t>
            </a:r>
            <a:r>
              <a:rPr lang="en-US" b="0" i="0" dirty="0">
                <a:solidFill>
                  <a:srgbClr val="0D0D0D"/>
                </a:solidFill>
                <a:effectLst/>
                <a:latin typeface="Söhne"/>
              </a:rPr>
              <a:t> are generally voluntary, though they can be mandated through incorporation into contracts, regulations, or laws. </a:t>
            </a:r>
          </a:p>
          <a:p>
            <a:pPr lvl="1"/>
            <a:r>
              <a:rPr lang="en-US" dirty="0">
                <a:solidFill>
                  <a:srgbClr val="0D0D0D"/>
                </a:solidFill>
                <a:latin typeface="Söhne"/>
              </a:rPr>
              <a:t>e.g. </a:t>
            </a:r>
            <a:r>
              <a:rPr lang="en-US" sz="2400" b="0" i="0" dirty="0">
                <a:solidFill>
                  <a:srgbClr val="0D0D0D"/>
                </a:solidFill>
                <a:effectLst/>
                <a:latin typeface="Söhne"/>
              </a:rPr>
              <a:t>National Highway Traffic Safety Administration (NHTSA)</a:t>
            </a:r>
            <a:r>
              <a:rPr lang="en-US" sz="2400" dirty="0"/>
              <a:t> self-certification to </a:t>
            </a:r>
            <a:r>
              <a:rPr lang="en-US" sz="2400" b="0" i="0" dirty="0">
                <a:solidFill>
                  <a:srgbClr val="0D0D0D"/>
                </a:solidFill>
                <a:effectLst/>
                <a:latin typeface="Söhne"/>
              </a:rPr>
              <a:t>Federal Motor Vehicle Safety Standards (FMVSS)</a:t>
            </a:r>
          </a:p>
          <a:p>
            <a:r>
              <a:rPr lang="en-US" b="1" dirty="0">
                <a:solidFill>
                  <a:srgbClr val="0D0D0D"/>
                </a:solidFill>
                <a:latin typeface="Söhne"/>
              </a:rPr>
              <a:t>Specifications </a:t>
            </a:r>
            <a:r>
              <a:rPr lang="en-US" b="0" i="0" dirty="0">
                <a:solidFill>
                  <a:srgbClr val="0D0D0D"/>
                </a:solidFill>
                <a:effectLst/>
                <a:latin typeface="Söhne"/>
              </a:rPr>
              <a:t>are detailed requirements that could be contained to ensure compliance to </a:t>
            </a:r>
            <a:r>
              <a:rPr lang="en-US" b="0" i="0">
                <a:solidFill>
                  <a:srgbClr val="0D0D0D"/>
                </a:solidFill>
                <a:effectLst/>
                <a:latin typeface="Söhne"/>
              </a:rPr>
              <a:t>a Standard.</a:t>
            </a:r>
            <a:endParaRPr lang="en-US" b="0" i="0" dirty="0">
              <a:solidFill>
                <a:srgbClr val="0D0D0D"/>
              </a:solidFill>
              <a:effectLst/>
              <a:latin typeface="Söhne"/>
            </a:endParaRPr>
          </a:p>
          <a:p>
            <a:endParaRPr lang="en-US" dirty="0"/>
          </a:p>
        </p:txBody>
      </p:sp>
    </p:spTree>
    <p:extLst>
      <p:ext uri="{BB962C8B-B14F-4D97-AF65-F5344CB8AC3E}">
        <p14:creationId xmlns:p14="http://schemas.microsoft.com/office/powerpoint/2010/main" val="602392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D0E55-4E15-C37B-E9C3-E2CEF44B6F19}"/>
              </a:ext>
            </a:extLst>
          </p:cNvPr>
          <p:cNvSpPr>
            <a:spLocks noGrp="1"/>
          </p:cNvSpPr>
          <p:nvPr>
            <p:ph type="title"/>
          </p:nvPr>
        </p:nvSpPr>
        <p:spPr/>
        <p:txBody>
          <a:bodyPr/>
          <a:lstStyle/>
          <a:p>
            <a:r>
              <a:rPr lang="en-US" dirty="0"/>
              <a:t>Development of Standards</a:t>
            </a:r>
          </a:p>
        </p:txBody>
      </p:sp>
      <p:sp>
        <p:nvSpPr>
          <p:cNvPr id="3" name="Content Placeholder 2">
            <a:extLst>
              <a:ext uri="{FF2B5EF4-FFF2-40B4-BE49-F238E27FC236}">
                <a16:creationId xmlns:a16="http://schemas.microsoft.com/office/drawing/2014/main" id="{7D55C82F-C198-48D7-92F7-45BBD2A65AB5}"/>
              </a:ext>
            </a:extLst>
          </p:cNvPr>
          <p:cNvSpPr>
            <a:spLocks noGrp="1"/>
          </p:cNvSpPr>
          <p:nvPr>
            <p:ph idx="1"/>
          </p:nvPr>
        </p:nvSpPr>
        <p:spPr/>
        <p:txBody>
          <a:bodyPr>
            <a:normAutofit/>
          </a:bodyPr>
          <a:lstStyle/>
          <a:p>
            <a:r>
              <a:rPr lang="en-US" dirty="0"/>
              <a:t>Who develops standards?</a:t>
            </a:r>
          </a:p>
          <a:p>
            <a:pPr lvl="1"/>
            <a:r>
              <a:rPr lang="en-US" dirty="0">
                <a:solidFill>
                  <a:srgbClr val="0D0D0D"/>
                </a:solidFill>
                <a:latin typeface="Söhne"/>
              </a:rPr>
              <a:t>private entities such as companies</a:t>
            </a:r>
          </a:p>
          <a:p>
            <a:pPr lvl="1"/>
            <a:r>
              <a:rPr lang="en-US" dirty="0">
                <a:solidFill>
                  <a:srgbClr val="0D0D0D"/>
                </a:solidFill>
                <a:latin typeface="Söhne"/>
              </a:rPr>
              <a:t>non-governmental organizations</a:t>
            </a:r>
          </a:p>
          <a:p>
            <a:pPr lvl="1"/>
            <a:r>
              <a:rPr lang="en-US" dirty="0"/>
              <a:t>governmental organizations</a:t>
            </a:r>
          </a:p>
          <a:p>
            <a:pPr lvl="1"/>
            <a:r>
              <a:rPr lang="en-US" dirty="0">
                <a:solidFill>
                  <a:srgbClr val="0D0D0D"/>
                </a:solidFill>
                <a:latin typeface="Söhne"/>
              </a:rPr>
              <a:t>private sector multi-stakeholder initiatives</a:t>
            </a:r>
          </a:p>
          <a:p>
            <a:pPr lvl="1"/>
            <a:r>
              <a:rPr lang="en-US" dirty="0">
                <a:solidFill>
                  <a:srgbClr val="0D0D0D"/>
                </a:solidFill>
                <a:latin typeface="Söhne"/>
              </a:rPr>
              <a:t>standards bodies that use a c</a:t>
            </a:r>
            <a:r>
              <a:rPr lang="en-US" b="0" i="0" dirty="0">
                <a:solidFill>
                  <a:srgbClr val="0D0D0D"/>
                </a:solidFill>
                <a:effectLst/>
                <a:latin typeface="Söhne"/>
              </a:rPr>
              <a:t>onsensus-driven process that involves various stakeholders (companies, user groups, and experts)</a:t>
            </a:r>
          </a:p>
          <a:p>
            <a:pPr lvl="1"/>
            <a:endParaRPr lang="en-US" dirty="0">
              <a:solidFill>
                <a:srgbClr val="0D0D0D"/>
              </a:solidFill>
              <a:latin typeface="Söhne"/>
            </a:endParaRPr>
          </a:p>
          <a:p>
            <a:r>
              <a:rPr lang="en-US" dirty="0">
                <a:solidFill>
                  <a:srgbClr val="0D0D0D"/>
                </a:solidFill>
                <a:latin typeface="Söhne"/>
              </a:rPr>
              <a:t>Quality of Standards?</a:t>
            </a:r>
            <a:endParaRPr lang="en-US" dirty="0"/>
          </a:p>
          <a:p>
            <a:endParaRPr lang="en-US" dirty="0"/>
          </a:p>
        </p:txBody>
      </p:sp>
      <p:sp>
        <p:nvSpPr>
          <p:cNvPr id="4" name="TextBox 3">
            <a:extLst>
              <a:ext uri="{FF2B5EF4-FFF2-40B4-BE49-F238E27FC236}">
                <a16:creationId xmlns:a16="http://schemas.microsoft.com/office/drawing/2014/main" id="{94339757-48C8-A379-4B25-93881532D77D}"/>
              </a:ext>
            </a:extLst>
          </p:cNvPr>
          <p:cNvSpPr txBox="1"/>
          <p:nvPr/>
        </p:nvSpPr>
        <p:spPr>
          <a:xfrm>
            <a:off x="195072" y="6311900"/>
            <a:ext cx="6096000" cy="369332"/>
          </a:xfrm>
          <a:prstGeom prst="rect">
            <a:avLst/>
          </a:prstGeom>
          <a:noFill/>
        </p:spPr>
        <p:txBody>
          <a:bodyPr wrap="square">
            <a:spAutoFit/>
          </a:bodyPr>
          <a:lstStyle/>
          <a:p>
            <a:r>
              <a:rPr lang="en-US" dirty="0"/>
              <a:t>https://en.wikipedia.org/wiki/Technical_standard</a:t>
            </a:r>
          </a:p>
        </p:txBody>
      </p:sp>
    </p:spTree>
    <p:extLst>
      <p:ext uri="{BB962C8B-B14F-4D97-AF65-F5344CB8AC3E}">
        <p14:creationId xmlns:p14="http://schemas.microsoft.com/office/powerpoint/2010/main" val="1658185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8933AC-CDB9-3239-A0AA-7DFEFE24A297}"/>
              </a:ext>
            </a:extLst>
          </p:cNvPr>
          <p:cNvSpPr>
            <a:spLocks noGrp="1"/>
          </p:cNvSpPr>
          <p:nvPr>
            <p:ph idx="1"/>
          </p:nvPr>
        </p:nvSpPr>
        <p:spPr>
          <a:xfrm>
            <a:off x="838200" y="1456944"/>
            <a:ext cx="10515600" cy="4713923"/>
          </a:xfrm>
        </p:spPr>
        <p:txBody>
          <a:bodyPr>
            <a:normAutofit fontScale="85000" lnSpcReduction="20000"/>
          </a:bodyPr>
          <a:lstStyle/>
          <a:p>
            <a:pPr marL="0" indent="0" algn="l">
              <a:buNone/>
            </a:pPr>
            <a:r>
              <a:rPr lang="en-US" b="1" i="0" dirty="0">
                <a:solidFill>
                  <a:srgbClr val="0D0D0D"/>
                </a:solidFill>
                <a:effectLst/>
                <a:latin typeface="Söhne"/>
              </a:rPr>
              <a:t>International Standards Bodies</a:t>
            </a:r>
          </a:p>
          <a:p>
            <a:pPr lvl="1"/>
            <a:r>
              <a:rPr lang="en-US" b="1" i="0" dirty="0">
                <a:solidFill>
                  <a:srgbClr val="0D0D0D"/>
                </a:solidFill>
                <a:effectLst/>
                <a:latin typeface="Söhne"/>
              </a:rPr>
              <a:t>International Organization for Standardization (ISO)</a:t>
            </a:r>
            <a:r>
              <a:rPr lang="en-US" b="0" i="0" dirty="0">
                <a:solidFill>
                  <a:srgbClr val="0D0D0D"/>
                </a:solidFill>
                <a:effectLst/>
                <a:latin typeface="Söhne"/>
              </a:rPr>
              <a:t>: An independent, non-governmental international organization with a membership of 165 national standards bodies. It develops and publishes a wide range of proprietary, industrial, and commercial standards.</a:t>
            </a:r>
          </a:p>
          <a:p>
            <a:pPr lvl="1"/>
            <a:r>
              <a:rPr lang="en-US" b="1" i="0" dirty="0">
                <a:solidFill>
                  <a:srgbClr val="0D0D0D"/>
                </a:solidFill>
                <a:effectLst/>
                <a:latin typeface="Söhne"/>
              </a:rPr>
              <a:t>International Electrotechnical Commission (IEC)</a:t>
            </a:r>
            <a:r>
              <a:rPr lang="en-US" b="0" i="0" dirty="0">
                <a:solidFill>
                  <a:srgbClr val="0D0D0D"/>
                </a:solidFill>
                <a:effectLst/>
                <a:latin typeface="Söhne"/>
              </a:rPr>
              <a:t>: Develops international standards for all electrical, electronic, and related technologies.</a:t>
            </a:r>
          </a:p>
          <a:p>
            <a:pPr lvl="1"/>
            <a:r>
              <a:rPr lang="en-US" b="1" i="0" dirty="0">
                <a:solidFill>
                  <a:srgbClr val="0D0D0D"/>
                </a:solidFill>
                <a:effectLst/>
                <a:latin typeface="Söhne"/>
              </a:rPr>
              <a:t>International Telecommunication Union (ITU)</a:t>
            </a:r>
            <a:r>
              <a:rPr lang="en-US" b="0" i="0" dirty="0">
                <a:solidFill>
                  <a:srgbClr val="0D0D0D"/>
                </a:solidFill>
                <a:effectLst/>
                <a:latin typeface="Söhne"/>
              </a:rPr>
              <a:t>: A specialized agency of the United Nations that is responsible for issues that concern information and communication technologies.</a:t>
            </a:r>
          </a:p>
          <a:p>
            <a:pPr lvl="1"/>
            <a:r>
              <a:rPr lang="en-US" b="1" i="0" dirty="0">
                <a:solidFill>
                  <a:srgbClr val="0D0D0D"/>
                </a:solidFill>
                <a:effectLst/>
                <a:latin typeface="Söhne"/>
              </a:rPr>
              <a:t>World Wide Web Consortium (W3C)</a:t>
            </a:r>
            <a:r>
              <a:rPr lang="en-US" b="0" i="0" dirty="0">
                <a:solidFill>
                  <a:srgbClr val="0D0D0D"/>
                </a:solidFill>
                <a:effectLst/>
                <a:latin typeface="Söhne"/>
              </a:rPr>
              <a:t>: An international community that develops open standards to ensure the long-term growth of the Web.</a:t>
            </a:r>
          </a:p>
          <a:p>
            <a:pPr marL="0" indent="0" algn="l">
              <a:buNone/>
            </a:pPr>
            <a:r>
              <a:rPr lang="en-US" b="1" i="0" dirty="0">
                <a:solidFill>
                  <a:srgbClr val="0D0D0D"/>
                </a:solidFill>
                <a:effectLst/>
                <a:latin typeface="Söhne"/>
              </a:rPr>
              <a:t>Industry-Specific Standards Organizations</a:t>
            </a:r>
          </a:p>
          <a:p>
            <a:pPr lvl="1"/>
            <a:r>
              <a:rPr lang="en-US" b="1" i="0" dirty="0">
                <a:solidFill>
                  <a:srgbClr val="0D0D0D"/>
                </a:solidFill>
                <a:effectLst/>
                <a:latin typeface="Söhne"/>
              </a:rPr>
              <a:t>Institute of Electrical and Electronics Engineers (IEEE)</a:t>
            </a:r>
            <a:r>
              <a:rPr lang="en-US" b="0" i="0" dirty="0">
                <a:solidFill>
                  <a:srgbClr val="0D0D0D"/>
                </a:solidFill>
                <a:effectLst/>
                <a:latin typeface="Söhne"/>
              </a:rPr>
              <a:t>: A professional association dedicated to advancing technological innovation and excellence for the benefit of humanity. It is also a leading standards-developing organization in the field of electrical and electronic engineering and computer science.</a:t>
            </a:r>
          </a:p>
          <a:p>
            <a:pPr lvl="1"/>
            <a:r>
              <a:rPr lang="en-US" b="1" i="0" dirty="0">
                <a:solidFill>
                  <a:srgbClr val="0D0D0D"/>
                </a:solidFill>
                <a:effectLst/>
                <a:latin typeface="Söhne"/>
              </a:rPr>
              <a:t>Society of Automotive Engineers (SAE International)</a:t>
            </a:r>
            <a:r>
              <a:rPr lang="en-US" b="0" i="0" dirty="0">
                <a:solidFill>
                  <a:srgbClr val="0D0D0D"/>
                </a:solidFill>
                <a:effectLst/>
                <a:latin typeface="Söhne"/>
              </a:rPr>
              <a:t>: Develops and publishes standards for the automotive, aerospace, and commercial vehicle industries.</a:t>
            </a:r>
          </a:p>
          <a:p>
            <a:endParaRPr lang="en-US" b="0" i="0" dirty="0">
              <a:solidFill>
                <a:srgbClr val="0D0D0D"/>
              </a:solidFill>
              <a:effectLst/>
              <a:latin typeface="Söhne"/>
            </a:endParaRPr>
          </a:p>
          <a:p>
            <a:endParaRPr lang="en-US" dirty="0"/>
          </a:p>
        </p:txBody>
      </p:sp>
      <p:sp>
        <p:nvSpPr>
          <p:cNvPr id="4" name="TextBox 3">
            <a:extLst>
              <a:ext uri="{FF2B5EF4-FFF2-40B4-BE49-F238E27FC236}">
                <a16:creationId xmlns:a16="http://schemas.microsoft.com/office/drawing/2014/main" id="{60608835-4BC3-F1B0-F7CC-070DE52CA4F9}"/>
              </a:ext>
            </a:extLst>
          </p:cNvPr>
          <p:cNvSpPr txBox="1"/>
          <p:nvPr/>
        </p:nvSpPr>
        <p:spPr>
          <a:xfrm>
            <a:off x="195072" y="6311900"/>
            <a:ext cx="6096000" cy="369332"/>
          </a:xfrm>
          <a:prstGeom prst="rect">
            <a:avLst/>
          </a:prstGeom>
          <a:noFill/>
        </p:spPr>
        <p:txBody>
          <a:bodyPr wrap="square">
            <a:spAutoFit/>
          </a:bodyPr>
          <a:lstStyle/>
          <a:p>
            <a:r>
              <a:rPr lang="en-US" dirty="0"/>
              <a:t>ChatGPT-4</a:t>
            </a:r>
          </a:p>
        </p:txBody>
      </p:sp>
      <p:sp>
        <p:nvSpPr>
          <p:cNvPr id="6" name="Title 5">
            <a:extLst>
              <a:ext uri="{FF2B5EF4-FFF2-40B4-BE49-F238E27FC236}">
                <a16:creationId xmlns:a16="http://schemas.microsoft.com/office/drawing/2014/main" id="{D068FC47-E37F-55DA-AC57-06C8F59CFE75}"/>
              </a:ext>
            </a:extLst>
          </p:cNvPr>
          <p:cNvSpPr>
            <a:spLocks noGrp="1"/>
          </p:cNvSpPr>
          <p:nvPr>
            <p:ph type="title"/>
          </p:nvPr>
        </p:nvSpPr>
        <p:spPr>
          <a:xfrm>
            <a:off x="838200" y="249301"/>
            <a:ext cx="10515600" cy="1325563"/>
          </a:xfrm>
        </p:spPr>
        <p:txBody>
          <a:bodyPr/>
          <a:lstStyle/>
          <a:p>
            <a:r>
              <a:rPr lang="en-US" dirty="0"/>
              <a:t>Standard Bodies</a:t>
            </a:r>
          </a:p>
        </p:txBody>
      </p:sp>
    </p:spTree>
    <p:extLst>
      <p:ext uri="{BB962C8B-B14F-4D97-AF65-F5344CB8AC3E}">
        <p14:creationId xmlns:p14="http://schemas.microsoft.com/office/powerpoint/2010/main" val="3828210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AB710-DF49-2E74-AD8F-6DDD5F98B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81BBB5-E0C1-987C-BB2F-69E87FCB9E5A}"/>
              </a:ext>
            </a:extLst>
          </p:cNvPr>
          <p:cNvSpPr>
            <a:spLocks noGrp="1"/>
          </p:cNvSpPr>
          <p:nvPr>
            <p:ph type="title"/>
          </p:nvPr>
        </p:nvSpPr>
        <p:spPr/>
        <p:txBody>
          <a:bodyPr/>
          <a:lstStyle/>
          <a:p>
            <a:r>
              <a:rPr lang="en-US" dirty="0"/>
              <a:t>Edison Screw Bulb</a:t>
            </a:r>
          </a:p>
        </p:txBody>
      </p:sp>
      <p:sp>
        <p:nvSpPr>
          <p:cNvPr id="3" name="Content Placeholder 2">
            <a:extLst>
              <a:ext uri="{FF2B5EF4-FFF2-40B4-BE49-F238E27FC236}">
                <a16:creationId xmlns:a16="http://schemas.microsoft.com/office/drawing/2014/main" id="{0DEE0D17-1DA6-1E1B-08AA-0072505F0166}"/>
              </a:ext>
            </a:extLst>
          </p:cNvPr>
          <p:cNvSpPr>
            <a:spLocks noGrp="1"/>
          </p:cNvSpPr>
          <p:nvPr>
            <p:ph idx="1"/>
          </p:nvPr>
        </p:nvSpPr>
        <p:spPr/>
        <p:txBody>
          <a:bodyPr/>
          <a:lstStyle/>
          <a:p>
            <a:r>
              <a:rPr lang="en-US" dirty="0"/>
              <a:t>Patented by Edison in 1881</a:t>
            </a:r>
          </a:p>
          <a:p>
            <a:r>
              <a:rPr lang="en-US" dirty="0"/>
              <a:t>Became De-Facto Standard</a:t>
            </a:r>
          </a:p>
          <a:p>
            <a:r>
              <a:rPr lang="en-US" dirty="0"/>
              <a:t>Codified by IEC 60061 in 1969</a:t>
            </a:r>
          </a:p>
        </p:txBody>
      </p:sp>
      <p:pic>
        <p:nvPicPr>
          <p:cNvPr id="1026" name="Picture 2" descr="E26 E27 Medium Base Ceramic Lampholder Socket - Porcelain - 660W-250V  Maximum - Walmart.com">
            <a:extLst>
              <a:ext uri="{FF2B5EF4-FFF2-40B4-BE49-F238E27FC236}">
                <a16:creationId xmlns:a16="http://schemas.microsoft.com/office/drawing/2014/main" id="{2C5F87EC-43CB-2FEB-2F75-67A2E83D4A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7748" y="1299409"/>
            <a:ext cx="4781693" cy="47816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05EBACD-2C39-A51A-FB1E-69FDA876A597}"/>
              </a:ext>
            </a:extLst>
          </p:cNvPr>
          <p:cNvSpPr txBox="1"/>
          <p:nvPr/>
        </p:nvSpPr>
        <p:spPr>
          <a:xfrm>
            <a:off x="195072" y="6311900"/>
            <a:ext cx="6096000" cy="369332"/>
          </a:xfrm>
          <a:prstGeom prst="rect">
            <a:avLst/>
          </a:prstGeom>
          <a:noFill/>
        </p:spPr>
        <p:txBody>
          <a:bodyPr wrap="square">
            <a:spAutoFit/>
          </a:bodyPr>
          <a:lstStyle/>
          <a:p>
            <a:r>
              <a:rPr lang="en-US" dirty="0"/>
              <a:t>https://en.wikipedia.org/wiki/Technical_standard</a:t>
            </a:r>
          </a:p>
        </p:txBody>
      </p:sp>
    </p:spTree>
    <p:extLst>
      <p:ext uri="{BB962C8B-B14F-4D97-AF65-F5344CB8AC3E}">
        <p14:creationId xmlns:p14="http://schemas.microsoft.com/office/powerpoint/2010/main" val="34760011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TotalTime>
  <Words>1022</Words>
  <Application>Microsoft Office PowerPoint</Application>
  <PresentationFormat>Widescreen</PresentationFormat>
  <Paragraphs>89</Paragraphs>
  <Slides>18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Söhne</vt:lpstr>
      <vt:lpstr>Office Theme</vt:lpstr>
      <vt:lpstr>Let’s Talk About Standards</vt:lpstr>
      <vt:lpstr>Definition of “Technical Standard”</vt:lpstr>
      <vt:lpstr>History of Standards</vt:lpstr>
      <vt:lpstr>What is a Standard?</vt:lpstr>
      <vt:lpstr>Imagine Life Without Standards</vt:lpstr>
      <vt:lpstr>What Standards are not</vt:lpstr>
      <vt:lpstr>Development of Standards</vt:lpstr>
      <vt:lpstr>Standard Bodies</vt:lpstr>
      <vt:lpstr>Edison Screw Bulb</vt:lpstr>
      <vt:lpstr>Tesla NACS</vt:lpstr>
      <vt:lpstr>IEEE 802.11x</vt:lpstr>
      <vt:lpstr>When to Apply Standards? Comprehensiveness of Application?</vt:lpstr>
      <vt:lpstr>Formative Application of Standards</vt:lpstr>
      <vt:lpstr>PowerPoint Presentation</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Let’s Talk About Standards</dc:title>
  <dc:creator>Roger Lew</dc:creator>
  <cp:lastModifiedBy>Roger Lew</cp:lastModifiedBy>
  <cp:revision>4</cp:revision>
  <dcterms:created xsi:type="dcterms:W3CDTF">2024-02-14T19:50:29Z</dcterms:created>
  <dcterms:modified xsi:type="dcterms:W3CDTF">2024-02-14T23:30:37Z</dcterms:modified>
</cp:coreProperties>
</file>